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3" r:id="rId7"/>
    <p:sldId id="261" r:id="rId8"/>
    <p:sldId id="262" r:id="rId9"/>
    <p:sldId id="264" r:id="rId10"/>
    <p:sldId id="265" r:id="rId11"/>
    <p:sldId id="380" r:id="rId12"/>
    <p:sldId id="381" r:id="rId13"/>
    <p:sldId id="382" r:id="rId14"/>
    <p:sldId id="383" r:id="rId15"/>
    <p:sldId id="384" r:id="rId16"/>
    <p:sldId id="38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8" r:id="rId102"/>
    <p:sldId id="356" r:id="rId103"/>
    <p:sldId id="357"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 id="374" r:id="rId120"/>
    <p:sldId id="375" r:id="rId121"/>
    <p:sldId id="376" r:id="rId122"/>
    <p:sldId id="377" r:id="rId123"/>
    <p:sldId id="378" r:id="rId124"/>
    <p:sldId id="379" r:id="rId125"/>
  </p:sldIdLst>
  <p:sldSz cx="12192000" cy="6858000"/>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AD0A3A2-5299-433C-BF67-0F0E5D78DF83}" type="datetimeFigureOut">
              <a:rPr lang="en-GB" smtClean="0"/>
              <a:t>05/02/2020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2284769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D0A3A2-5299-433C-BF67-0F0E5D78DF83}" type="datetimeFigureOut">
              <a:rPr lang="en-GB" smtClean="0"/>
              <a:t>05/02/2020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3203395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AD0A3A2-5299-433C-BF67-0F0E5D78DF83}" type="datetimeFigureOut">
              <a:rPr lang="en-GB" smtClean="0"/>
              <a:t>05/02/2020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19358642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baseline="0"/>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sz="3600" baseline="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10"/>
          </p:nvPr>
        </p:nvSpPr>
        <p:spPr/>
        <p:txBody>
          <a:bodyPr/>
          <a:lstStyle/>
          <a:p>
            <a:fld id="{1AD0A3A2-5299-433C-BF67-0F0E5D78DF83}" type="datetimeFigureOut">
              <a:rPr lang="en-GB" smtClean="0"/>
              <a:t>05/02/2020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329029046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D0A3A2-5299-433C-BF67-0F0E5D78DF83}" type="datetimeFigureOut">
              <a:rPr lang="en-GB" smtClean="0"/>
              <a:t>05/02/2020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142107907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AD0A3A2-5299-433C-BF67-0F0E5D78DF83}" type="datetimeFigureOut">
              <a:rPr lang="en-GB" smtClean="0"/>
              <a:t>05/02/2020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222808639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AD0A3A2-5299-433C-BF67-0F0E5D78DF83}" type="datetimeFigureOut">
              <a:rPr lang="en-GB" smtClean="0"/>
              <a:t>05/02/2020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263054957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AD0A3A2-5299-433C-BF67-0F0E5D78DF83}" type="datetimeFigureOut">
              <a:rPr lang="en-GB" smtClean="0"/>
              <a:t>05/02/2020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3291849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D0A3A2-5299-433C-BF67-0F0E5D78DF83}" type="datetimeFigureOut">
              <a:rPr lang="en-GB" smtClean="0"/>
              <a:t>05/02/2020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1269398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D0A3A2-5299-433C-BF67-0F0E5D78DF83}" type="datetimeFigureOut">
              <a:rPr lang="en-GB" smtClean="0"/>
              <a:t>05/02/2020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3409002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AD0A3A2-5299-433C-BF67-0F0E5D78DF83}" type="datetimeFigureOut">
              <a:rPr lang="en-GB" smtClean="0"/>
              <a:t>05/02/2020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5602E0F-9B94-4EC4-8F1B-13A08A78F575}" type="slidenum">
              <a:rPr lang="en-GB" smtClean="0"/>
              <a:t>‹#›</a:t>
            </a:fld>
            <a:endParaRPr lang="en-GB"/>
          </a:p>
        </p:txBody>
      </p:sp>
    </p:spTree>
    <p:extLst>
      <p:ext uri="{BB962C8B-B14F-4D97-AF65-F5344CB8AC3E}">
        <p14:creationId xmlns:p14="http://schemas.microsoft.com/office/powerpoint/2010/main" val="3938327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D0A3A2-5299-433C-BF67-0F0E5D78DF83}" type="datetimeFigureOut">
              <a:rPr lang="en-GB" smtClean="0"/>
              <a:t>05/02/2020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602E0F-9B94-4EC4-8F1B-13A08A78F575}" type="slidenum">
              <a:rPr lang="en-GB" smtClean="0"/>
              <a:t>‹#›</a:t>
            </a:fld>
            <a:endParaRPr lang="en-GB" dirty="0"/>
          </a:p>
        </p:txBody>
      </p:sp>
    </p:spTree>
    <p:extLst>
      <p:ext uri="{BB962C8B-B14F-4D97-AF65-F5344CB8AC3E}">
        <p14:creationId xmlns:p14="http://schemas.microsoft.com/office/powerpoint/2010/main" val="2466306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WORD PROCESSING</a:t>
            </a:r>
            <a:r>
              <a:rPr lang="en-GB" dirty="0"/>
              <a:t/>
            </a:r>
            <a:br>
              <a:rPr lang="en-GB" dirty="0"/>
            </a:br>
            <a:endParaRPr lang="en-GB" dirty="0"/>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32539277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70560"/>
            <a:ext cx="10515600" cy="5506403"/>
          </a:xfrm>
        </p:spPr>
        <p:txBody>
          <a:bodyPr>
            <a:normAutofit fontScale="92500" lnSpcReduction="20000"/>
          </a:bodyPr>
          <a:lstStyle/>
          <a:p>
            <a:pPr lvl="0"/>
            <a:r>
              <a:rPr lang="en-US" b="1" dirty="0" smtClean="0"/>
              <a:t>Overtype Mode</a:t>
            </a:r>
            <a:r>
              <a:rPr lang="en-US" dirty="0" smtClean="0"/>
              <a:t>– Also called overwrite mode, causes any characters you type to replace ("overtype") the characters at the cursor.  You can switch between overtype mode and insert mode by pressing the insert key.</a:t>
            </a:r>
            <a:endParaRPr lang="en-GB" dirty="0" smtClean="0"/>
          </a:p>
          <a:p>
            <a:pPr lvl="0"/>
            <a:r>
              <a:rPr lang="en-GB" b="1" dirty="0" smtClean="0"/>
              <a:t>Paragraph</a:t>
            </a:r>
            <a:r>
              <a:rPr lang="en-US" dirty="0" smtClean="0"/>
              <a:t> – The text between one paragraph break and the next. A paragraph break is inserted by pressing Enter key.</a:t>
            </a:r>
            <a:endParaRPr lang="en-GB" dirty="0" smtClean="0"/>
          </a:p>
          <a:p>
            <a:pPr lvl="0"/>
            <a:r>
              <a:rPr lang="en-US" b="1" dirty="0" smtClean="0"/>
              <a:t>Save </a:t>
            </a:r>
            <a:r>
              <a:rPr lang="en-US" dirty="0" smtClean="0"/>
              <a:t>– To write the document's current state from RAM to a storage device.</a:t>
            </a:r>
            <a:endParaRPr lang="en-GB" dirty="0" smtClean="0"/>
          </a:p>
          <a:p>
            <a:pPr lvl="0"/>
            <a:r>
              <a:rPr lang="en-GB" b="1" dirty="0" smtClean="0"/>
              <a:t>Proofreading</a:t>
            </a:r>
            <a:r>
              <a:rPr lang="en-US" dirty="0" smtClean="0"/>
              <a:t> is the process of reviewing a document to ensure the accuracy of its content. Proof reading tools include spelling and grammar check (F7), thesaurus, etc. </a:t>
            </a:r>
            <a:endParaRPr lang="en-GB" dirty="0" smtClean="0"/>
          </a:p>
          <a:p>
            <a:endParaRPr lang="en-GB" dirty="0" smtClean="0"/>
          </a:p>
          <a:p>
            <a:endParaRPr lang="en-GB" dirty="0"/>
          </a:p>
        </p:txBody>
      </p:sp>
    </p:spTree>
    <p:extLst>
      <p:ext uri="{BB962C8B-B14F-4D97-AF65-F5344CB8AC3E}">
        <p14:creationId xmlns:p14="http://schemas.microsoft.com/office/powerpoint/2010/main" val="2588977062"/>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35259"/>
            <a:ext cx="10515600" cy="5641704"/>
          </a:xfrm>
        </p:spPr>
        <p:txBody>
          <a:bodyPr>
            <a:normAutofit/>
          </a:bodyPr>
          <a:lstStyle/>
          <a:p>
            <a:pPr lvl="0"/>
            <a:r>
              <a:rPr lang="en-GB" sz="3600" b="1" dirty="0" err="1"/>
              <a:t>IME</a:t>
            </a:r>
            <a:r>
              <a:rPr lang="en-GB" sz="3600" b="1" dirty="0"/>
              <a:t> Mode</a:t>
            </a:r>
            <a:r>
              <a:rPr lang="en-GB" sz="3600" dirty="0"/>
              <a:t>. Controls conversion of characters in an East Asian version of Windows.</a:t>
            </a:r>
          </a:p>
          <a:p>
            <a:pPr lvl="0"/>
            <a:r>
              <a:rPr lang="en-GB" sz="3600" b="1" dirty="0" err="1"/>
              <a:t>IME</a:t>
            </a:r>
            <a:r>
              <a:rPr lang="en-GB" sz="3600" b="1" dirty="0"/>
              <a:t> Sentence Mode</a:t>
            </a:r>
            <a:r>
              <a:rPr lang="en-GB" sz="3600" dirty="0"/>
              <a:t>. Controls conversion of sentences in an East Asian version of Windows.</a:t>
            </a:r>
          </a:p>
          <a:p>
            <a:pPr lvl="0"/>
            <a:r>
              <a:rPr lang="en-GB" sz="3600" b="1" dirty="0"/>
              <a:t>Smart Tags</a:t>
            </a:r>
            <a:r>
              <a:rPr lang="en-GB" sz="3600" dirty="0"/>
              <a:t>. Attaches a smart tag (smart tags: Data recognized and </a:t>
            </a:r>
            <a:r>
              <a:rPr lang="en-GB" sz="3600" dirty="0" smtClean="0"/>
              <a:t>labelled </a:t>
            </a:r>
            <a:r>
              <a:rPr lang="en-GB" sz="3600" dirty="0"/>
              <a:t>as a particular type. For example, a person's name or the name of a recent Microsoft Outlook e-mail message recipient is a type of data that can be recognized and </a:t>
            </a:r>
            <a:r>
              <a:rPr lang="en-GB" sz="3600" dirty="0" smtClean="0"/>
              <a:t>labelled </a:t>
            </a:r>
            <a:r>
              <a:rPr lang="en-GB" sz="3600" dirty="0"/>
              <a:t>with a smart tag.) to this field.</a:t>
            </a:r>
          </a:p>
          <a:p>
            <a:endParaRPr lang="en-GB" dirty="0"/>
          </a:p>
        </p:txBody>
      </p:sp>
    </p:spTree>
    <p:extLst>
      <p:ext uri="{BB962C8B-B14F-4D97-AF65-F5344CB8AC3E}">
        <p14:creationId xmlns:p14="http://schemas.microsoft.com/office/powerpoint/2010/main" val="1257101172"/>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24248"/>
            <a:ext cx="10515600" cy="5352715"/>
          </a:xfrm>
        </p:spPr>
        <p:txBody>
          <a:bodyPr>
            <a:normAutofit/>
          </a:bodyPr>
          <a:lstStyle/>
          <a:p>
            <a:pPr lvl="0"/>
            <a:r>
              <a:rPr lang="en-GB" sz="3600" b="1" dirty="0"/>
              <a:t>Append Only</a:t>
            </a:r>
            <a:r>
              <a:rPr lang="en-GB" sz="3600" dirty="0"/>
              <a:t>. Tracks the history of field values (by setting the property's value to </a:t>
            </a:r>
            <a:r>
              <a:rPr lang="en-GB" sz="3600" b="1" dirty="0"/>
              <a:t>Yes</a:t>
            </a:r>
            <a:r>
              <a:rPr lang="en-GB" sz="3600" dirty="0"/>
              <a:t>).</a:t>
            </a:r>
          </a:p>
          <a:p>
            <a:pPr lvl="0"/>
            <a:r>
              <a:rPr lang="en-GB" sz="3600" b="1" dirty="0"/>
              <a:t>Text Format</a:t>
            </a:r>
            <a:r>
              <a:rPr lang="en-GB" sz="3600" dirty="0"/>
              <a:t>. Choose the property's </a:t>
            </a:r>
            <a:r>
              <a:rPr lang="en-GB" sz="3600" i="1" dirty="0"/>
              <a:t>Rich Text</a:t>
            </a:r>
            <a:r>
              <a:rPr lang="en-GB" sz="3600" dirty="0"/>
              <a:t> value to store text as HTML and allow rich formatting. Choose the property's </a:t>
            </a:r>
            <a:r>
              <a:rPr lang="en-GB" sz="3600" i="1" dirty="0"/>
              <a:t>Plain Text</a:t>
            </a:r>
            <a:r>
              <a:rPr lang="en-GB" sz="3600" dirty="0"/>
              <a:t> value to store only unformatted text.</a:t>
            </a:r>
          </a:p>
        </p:txBody>
      </p:sp>
    </p:spTree>
    <p:extLst>
      <p:ext uri="{BB962C8B-B14F-4D97-AF65-F5344CB8AC3E}">
        <p14:creationId xmlns:p14="http://schemas.microsoft.com/office/powerpoint/2010/main" val="649840495"/>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DATA VALIDATION</a:t>
            </a:r>
            <a:endParaRPr lang="en-GB" dirty="0"/>
          </a:p>
        </p:txBody>
      </p:sp>
      <p:sp>
        <p:nvSpPr>
          <p:cNvPr id="3" name="Content Placeholder 2"/>
          <p:cNvSpPr>
            <a:spLocks noGrp="1"/>
          </p:cNvSpPr>
          <p:nvPr>
            <p:ph idx="1"/>
          </p:nvPr>
        </p:nvSpPr>
        <p:spPr/>
        <p:txBody>
          <a:bodyPr>
            <a:normAutofit fontScale="85000" lnSpcReduction="20000"/>
          </a:bodyPr>
          <a:lstStyle/>
          <a:p>
            <a:r>
              <a:rPr lang="en-GB" i="1" dirty="0" smtClean="0"/>
              <a:t>Validation </a:t>
            </a:r>
            <a:r>
              <a:rPr lang="en-GB" dirty="0"/>
              <a:t>is the process of comparing the data entered with a set of predefined rules or values to check if the data is acceptable. Validation is the name for the checks that detect incorrect data, display an error message and request another input or just reject the data. </a:t>
            </a:r>
          </a:p>
          <a:p>
            <a:r>
              <a:rPr lang="en-GB" i="1" dirty="0"/>
              <a:t>Data validation</a:t>
            </a:r>
            <a:r>
              <a:rPr lang="en-GB" dirty="0"/>
              <a:t> is the checking of input data for errors (e.g. of the correct data type) before processing. Common data validation checks include; presence/existence or completeness check, range check, limit check, data type check or character check or alphanumeric check, format check, consistency check, control total check, and hash total check</a:t>
            </a:r>
            <a:r>
              <a:rPr lang="en-GB" dirty="0" smtClean="0"/>
              <a:t>.</a:t>
            </a:r>
            <a:endParaRPr lang="en-GB" dirty="0"/>
          </a:p>
        </p:txBody>
      </p:sp>
    </p:spTree>
    <p:extLst>
      <p:ext uri="{BB962C8B-B14F-4D97-AF65-F5344CB8AC3E}">
        <p14:creationId xmlns:p14="http://schemas.microsoft.com/office/powerpoint/2010/main" val="1792485835"/>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ERRORS</a:t>
            </a:r>
            <a:endParaRPr lang="en-GB" dirty="0"/>
          </a:p>
        </p:txBody>
      </p:sp>
      <p:sp>
        <p:nvSpPr>
          <p:cNvPr id="3" name="Content Placeholder 2"/>
          <p:cNvSpPr>
            <a:spLocks noGrp="1"/>
          </p:cNvSpPr>
          <p:nvPr>
            <p:ph idx="1"/>
          </p:nvPr>
        </p:nvSpPr>
        <p:spPr/>
        <p:txBody>
          <a:bodyPr/>
          <a:lstStyle/>
          <a:p>
            <a:r>
              <a:rPr lang="en-GB" dirty="0" smtClean="0"/>
              <a:t>An </a:t>
            </a:r>
            <a:r>
              <a:rPr lang="en-GB" dirty="0"/>
              <a:t>error is a fault or an issue that arises unexpectedly causing the program not to function properly and to close. Common types of errors include; transcription errors and transposition errors. Transpositions errors include; error of omission, error of addition, random error, overflows error, rounding up error, and truncation errors.</a:t>
            </a:r>
          </a:p>
          <a:p>
            <a:endParaRPr lang="en-GB" dirty="0"/>
          </a:p>
          <a:p>
            <a:endParaRPr lang="en-GB" dirty="0"/>
          </a:p>
        </p:txBody>
      </p:sp>
    </p:spTree>
    <p:extLst>
      <p:ext uri="{BB962C8B-B14F-4D97-AF65-F5344CB8AC3E}">
        <p14:creationId xmlns:p14="http://schemas.microsoft.com/office/powerpoint/2010/main" val="4100954995"/>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WEB </a:t>
            </a:r>
            <a:r>
              <a:rPr lang="en-GB" dirty="0" smtClean="0"/>
              <a:t>DESIGN</a:t>
            </a:r>
            <a:endParaRPr lang="en-GB" dirty="0"/>
          </a:p>
        </p:txBody>
      </p:sp>
      <p:sp>
        <p:nvSpPr>
          <p:cNvPr id="3" name="Content Placeholder 2"/>
          <p:cNvSpPr>
            <a:spLocks noGrp="1"/>
          </p:cNvSpPr>
          <p:nvPr>
            <p:ph idx="1"/>
          </p:nvPr>
        </p:nvSpPr>
        <p:spPr/>
        <p:txBody>
          <a:bodyPr>
            <a:normAutofit/>
          </a:bodyPr>
          <a:lstStyle/>
          <a:p>
            <a:pPr marL="0" indent="0">
              <a:buNone/>
            </a:pPr>
            <a:r>
              <a:rPr lang="en-GB" sz="3600" b="1" dirty="0"/>
              <a:t>WEBSITE PUBLISHING</a:t>
            </a:r>
            <a:endParaRPr lang="en-GB" sz="3600" dirty="0"/>
          </a:p>
          <a:p>
            <a:pPr marL="0" indent="0">
              <a:buNone/>
            </a:pPr>
            <a:endParaRPr lang="en-GB" sz="3600" dirty="0"/>
          </a:p>
          <a:p>
            <a:r>
              <a:rPr lang="en-GB" sz="3600" dirty="0"/>
              <a:t>Is the process involved in making information available on the World-Wide Web.  Which includes designing, organizing and uploading of web pages onto web servers.</a:t>
            </a:r>
          </a:p>
          <a:p>
            <a:endParaRPr lang="en-GB" sz="3600" dirty="0"/>
          </a:p>
        </p:txBody>
      </p:sp>
    </p:spTree>
    <p:extLst>
      <p:ext uri="{BB962C8B-B14F-4D97-AF65-F5344CB8AC3E}">
        <p14:creationId xmlns:p14="http://schemas.microsoft.com/office/powerpoint/2010/main" val="2104984638"/>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IMPORTANT </a:t>
            </a:r>
            <a:r>
              <a:rPr lang="en-GB" b="1" dirty="0" smtClean="0"/>
              <a:t>TERMS</a:t>
            </a:r>
            <a:endParaRPr lang="en-GB" dirty="0"/>
          </a:p>
        </p:txBody>
      </p:sp>
      <p:sp>
        <p:nvSpPr>
          <p:cNvPr id="3" name="Content Placeholder 2"/>
          <p:cNvSpPr>
            <a:spLocks noGrp="1"/>
          </p:cNvSpPr>
          <p:nvPr>
            <p:ph idx="1"/>
          </p:nvPr>
        </p:nvSpPr>
        <p:spPr/>
        <p:txBody>
          <a:bodyPr>
            <a:normAutofit/>
          </a:bodyPr>
          <a:lstStyle/>
          <a:p>
            <a:pPr marL="0" indent="0">
              <a:buNone/>
            </a:pPr>
            <a:endParaRPr lang="en-GB" dirty="0"/>
          </a:p>
          <a:p>
            <a:r>
              <a:rPr lang="en-GB" sz="3600" b="1" dirty="0"/>
              <a:t>Content management: </a:t>
            </a:r>
            <a:r>
              <a:rPr lang="en-GB" sz="3600" dirty="0"/>
              <a:t>The activity of acquiring, collecting, editing, tracking, accessing digital content to include in a web site</a:t>
            </a:r>
            <a:r>
              <a:rPr lang="en-GB" sz="3600" dirty="0" smtClean="0"/>
              <a:t>.</a:t>
            </a:r>
            <a:r>
              <a:rPr lang="en-GB" sz="3600" dirty="0"/>
              <a:t> </a:t>
            </a:r>
          </a:p>
          <a:p>
            <a:r>
              <a:rPr lang="en-GB" sz="3600" dirty="0"/>
              <a:t>A </a:t>
            </a:r>
            <a:r>
              <a:rPr lang="en-GB" sz="3600" b="1" dirty="0"/>
              <a:t>content management system</a:t>
            </a:r>
            <a:r>
              <a:rPr lang="en-GB" sz="3600" dirty="0"/>
              <a:t> (</a:t>
            </a:r>
            <a:r>
              <a:rPr lang="en-GB" sz="3600" b="1" dirty="0"/>
              <a:t>CMS</a:t>
            </a:r>
            <a:r>
              <a:rPr lang="en-GB" sz="3600" dirty="0"/>
              <a:t>) - System with </a:t>
            </a:r>
            <a:r>
              <a:rPr lang="en-GB" sz="3600" b="1" dirty="0"/>
              <a:t>predesigned</a:t>
            </a:r>
            <a:r>
              <a:rPr lang="en-GB" sz="3600" dirty="0"/>
              <a:t> templates used to manage the content of a Web site. </a:t>
            </a:r>
          </a:p>
          <a:p>
            <a:pPr marL="0" indent="0">
              <a:buNone/>
            </a:pPr>
            <a:endParaRPr lang="en-GB" dirty="0"/>
          </a:p>
          <a:p>
            <a:endParaRPr lang="en-GB" dirty="0"/>
          </a:p>
        </p:txBody>
      </p:sp>
    </p:spTree>
    <p:extLst>
      <p:ext uri="{BB962C8B-B14F-4D97-AF65-F5344CB8AC3E}">
        <p14:creationId xmlns:p14="http://schemas.microsoft.com/office/powerpoint/2010/main" val="4229653670"/>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80585"/>
            <a:ext cx="10515600" cy="5396378"/>
          </a:xfrm>
        </p:spPr>
        <p:txBody>
          <a:bodyPr/>
          <a:lstStyle/>
          <a:p>
            <a:r>
              <a:rPr lang="en-GB" sz="3600" dirty="0"/>
              <a:t>It allows the content manager or author, who may not know Hypertext </a:t>
            </a:r>
            <a:r>
              <a:rPr lang="en-GB" sz="3600" dirty="0" err="1"/>
              <a:t>Markup</a:t>
            </a:r>
            <a:r>
              <a:rPr lang="en-GB" sz="3600" dirty="0"/>
              <a:t> Language (</a:t>
            </a:r>
            <a:r>
              <a:rPr lang="en-GB" sz="3600" b="1" dirty="0"/>
              <a:t>HTML</a:t>
            </a:r>
            <a:r>
              <a:rPr lang="en-GB" sz="3600" dirty="0"/>
              <a:t>), to manage the creation, modification or removal of content from a Website without needing the expertise of a Webmaster</a:t>
            </a:r>
          </a:p>
          <a:p>
            <a:r>
              <a:rPr lang="en-GB" sz="3600" dirty="0"/>
              <a:t>Examples of CMS include </a:t>
            </a:r>
            <a:r>
              <a:rPr lang="en-GB" sz="3600" b="1" dirty="0" err="1"/>
              <a:t>WordPress</a:t>
            </a:r>
            <a:r>
              <a:rPr lang="en-GB" sz="3600" dirty="0"/>
              <a:t>, </a:t>
            </a:r>
            <a:r>
              <a:rPr lang="en-GB" sz="3600" b="1" dirty="0"/>
              <a:t>Joomla</a:t>
            </a:r>
            <a:r>
              <a:rPr lang="en-GB" sz="3600" dirty="0"/>
              <a:t>, MS front page, Macromedia </a:t>
            </a:r>
            <a:r>
              <a:rPr lang="en-GB" sz="3600" b="1" dirty="0"/>
              <a:t>Dreamweaver</a:t>
            </a:r>
            <a:r>
              <a:rPr lang="en-GB" sz="3600" dirty="0"/>
              <a:t>.</a:t>
            </a:r>
          </a:p>
          <a:p>
            <a:endParaRPr lang="en-GB" dirty="0"/>
          </a:p>
        </p:txBody>
      </p:sp>
    </p:spTree>
    <p:extLst>
      <p:ext uri="{BB962C8B-B14F-4D97-AF65-F5344CB8AC3E}">
        <p14:creationId xmlns:p14="http://schemas.microsoft.com/office/powerpoint/2010/main" val="3184961606"/>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13678"/>
            <a:ext cx="10515600" cy="5463285"/>
          </a:xfrm>
        </p:spPr>
        <p:txBody>
          <a:bodyPr>
            <a:normAutofit lnSpcReduction="10000"/>
          </a:bodyPr>
          <a:lstStyle/>
          <a:p>
            <a:r>
              <a:rPr lang="en-GB" sz="3600" b="1" dirty="0"/>
              <a:t>Webmaster - </a:t>
            </a:r>
            <a:r>
              <a:rPr lang="en-GB" sz="3600" dirty="0"/>
              <a:t>is a person who Creates and manages the information content (words and pictures) and organization of a Web site or Manages the computer server and technical programming aspects of a Web site Or does both.</a:t>
            </a:r>
          </a:p>
          <a:p>
            <a:pPr marL="0" indent="0">
              <a:buNone/>
            </a:pPr>
            <a:endParaRPr lang="en-GB" sz="3600" dirty="0"/>
          </a:p>
          <a:p>
            <a:r>
              <a:rPr lang="en-GB" sz="3600" b="1" dirty="0"/>
              <a:t>Website Hosting - </a:t>
            </a:r>
            <a:r>
              <a:rPr lang="en-GB" sz="3600" dirty="0"/>
              <a:t>Service that allows individuals and organizations to have their own websites accommodated on a particular web server from which they are accessed by others on the World Wide Web. </a:t>
            </a:r>
          </a:p>
          <a:p>
            <a:endParaRPr lang="en-GB" dirty="0"/>
          </a:p>
        </p:txBody>
      </p:sp>
    </p:spTree>
    <p:extLst>
      <p:ext uri="{BB962C8B-B14F-4D97-AF65-F5344CB8AC3E}">
        <p14:creationId xmlns:p14="http://schemas.microsoft.com/office/powerpoint/2010/main" val="2508454017"/>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7561"/>
            <a:ext cx="10515600" cy="5619402"/>
          </a:xfrm>
        </p:spPr>
        <p:txBody>
          <a:bodyPr>
            <a:normAutofit/>
          </a:bodyPr>
          <a:lstStyle/>
          <a:p>
            <a:r>
              <a:rPr lang="en-GB" sz="3600" b="1" dirty="0"/>
              <a:t>Web hosts</a:t>
            </a:r>
            <a:r>
              <a:rPr lang="en-GB" sz="3600" dirty="0"/>
              <a:t> - are companies that provide space (web hosting) on a server they own for use by their clients. A web site can also be hosted on a home or private server in a home or local area network</a:t>
            </a:r>
            <a:r>
              <a:rPr lang="en-GB" sz="3600" dirty="0" smtClean="0"/>
              <a:t>.</a:t>
            </a:r>
            <a:endParaRPr lang="en-GB" sz="3600" dirty="0"/>
          </a:p>
          <a:p>
            <a:r>
              <a:rPr lang="en-GB" sz="3600" b="1" dirty="0"/>
              <a:t>Website - </a:t>
            </a:r>
            <a:r>
              <a:rPr lang="en-GB" sz="3600" dirty="0"/>
              <a:t>Collection of related hyperlinked web pages hosted on a particular webserver on the World Wide Web. Each Web site may contain one or more web pages. Each site has a home page, </a:t>
            </a:r>
          </a:p>
        </p:txBody>
      </p:sp>
    </p:spTree>
    <p:extLst>
      <p:ext uri="{BB962C8B-B14F-4D97-AF65-F5344CB8AC3E}">
        <p14:creationId xmlns:p14="http://schemas.microsoft.com/office/powerpoint/2010/main" val="3861355398"/>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47493"/>
            <a:ext cx="10515600" cy="5329470"/>
          </a:xfrm>
        </p:spPr>
        <p:txBody>
          <a:bodyPr>
            <a:normAutofit/>
          </a:bodyPr>
          <a:lstStyle/>
          <a:p>
            <a:r>
              <a:rPr lang="en-GB" sz="3600" b="1" dirty="0"/>
              <a:t>Webpage - </a:t>
            </a:r>
            <a:r>
              <a:rPr lang="en-GB" sz="3600" dirty="0"/>
              <a:t>Is a document, typically written in HTML that is accessible via HTTP (hypertext transfer Protocol), a protocol that transfers information from the Web server to display in the user's Web browser. </a:t>
            </a:r>
          </a:p>
          <a:p>
            <a:r>
              <a:rPr lang="en-GB" sz="3600" b="1" dirty="0"/>
              <a:t>Hyperlink - </a:t>
            </a:r>
            <a:r>
              <a:rPr lang="en-GB" sz="3600" dirty="0"/>
              <a:t>is the reference or navigation element in a document to another section of the same document or to another document that may be on a different website. </a:t>
            </a:r>
          </a:p>
          <a:p>
            <a:endParaRPr lang="en-GB" sz="3600" dirty="0"/>
          </a:p>
        </p:txBody>
      </p:sp>
    </p:spTree>
    <p:extLst>
      <p:ext uri="{BB962C8B-B14F-4D97-AF65-F5344CB8AC3E}">
        <p14:creationId xmlns:p14="http://schemas.microsoft.com/office/powerpoint/2010/main" val="24557308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a:bodyPr>
          <a:lstStyle/>
          <a:p>
            <a:r>
              <a:rPr lang="en-GB" b="1" dirty="0"/>
              <a:t>OTHER DEFINITIONS OF </a:t>
            </a:r>
            <a:r>
              <a:rPr lang="en-GB" b="1" dirty="0" smtClean="0"/>
              <a:t>TERMINOLOGIES</a:t>
            </a:r>
            <a:endParaRPr lang="en-GB" dirty="0"/>
          </a:p>
        </p:txBody>
      </p:sp>
      <p:sp>
        <p:nvSpPr>
          <p:cNvPr id="6" name="Content Placeholder 5"/>
          <p:cNvSpPr>
            <a:spLocks noGrp="1"/>
          </p:cNvSpPr>
          <p:nvPr>
            <p:ph idx="1"/>
          </p:nvPr>
        </p:nvSpPr>
        <p:spPr/>
        <p:txBody>
          <a:bodyPr>
            <a:normAutofit lnSpcReduction="10000"/>
          </a:bodyPr>
          <a:lstStyle/>
          <a:p>
            <a:pPr lvl="0"/>
            <a:r>
              <a:rPr lang="en-US" b="1" dirty="0" smtClean="0"/>
              <a:t>Page </a:t>
            </a:r>
            <a:r>
              <a:rPr lang="en-US" b="1" dirty="0"/>
              <a:t>orientation </a:t>
            </a:r>
            <a:r>
              <a:rPr lang="en-US" dirty="0"/>
              <a:t>- is the layout of a page in which a rectangular page is oriented for normal viewing.</a:t>
            </a:r>
            <a:endParaRPr lang="en-GB" dirty="0"/>
          </a:p>
          <a:p>
            <a:r>
              <a:rPr lang="en-US" b="1" dirty="0"/>
              <a:t>Type of orientation</a:t>
            </a:r>
            <a:endParaRPr lang="en-GB" dirty="0"/>
          </a:p>
          <a:p>
            <a:r>
              <a:rPr lang="en-US" b="1" dirty="0"/>
              <a:t>Portrait</a:t>
            </a:r>
            <a:r>
              <a:rPr lang="en-US" dirty="0"/>
              <a:t> is the layout of a page in which the height of a page is greater than the width</a:t>
            </a:r>
            <a:endParaRPr lang="en-GB" dirty="0"/>
          </a:p>
          <a:p>
            <a:r>
              <a:rPr lang="en-US" b="1" dirty="0"/>
              <a:t>Landscape</a:t>
            </a:r>
            <a:r>
              <a:rPr lang="en-US" dirty="0"/>
              <a:t> is the layout of a page where the width is greater than the </a:t>
            </a:r>
            <a:r>
              <a:rPr lang="en-US" dirty="0" smtClean="0"/>
              <a:t>height</a:t>
            </a:r>
            <a:endParaRPr lang="en-GB" dirty="0"/>
          </a:p>
        </p:txBody>
      </p:sp>
    </p:spTree>
    <p:extLst>
      <p:ext uri="{BB962C8B-B14F-4D97-AF65-F5344CB8AC3E}">
        <p14:creationId xmlns:p14="http://schemas.microsoft.com/office/powerpoint/2010/main" val="3108592530"/>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7561"/>
            <a:ext cx="10515600" cy="5619402"/>
          </a:xfrm>
        </p:spPr>
        <p:txBody>
          <a:bodyPr>
            <a:normAutofit/>
          </a:bodyPr>
          <a:lstStyle/>
          <a:p>
            <a:r>
              <a:rPr lang="en-GB" sz="3600" b="1" dirty="0"/>
              <a:t>HTML </a:t>
            </a:r>
            <a:r>
              <a:rPr lang="en-GB" sz="3600" dirty="0"/>
              <a:t>- (Hypertext </a:t>
            </a:r>
            <a:r>
              <a:rPr lang="en-GB" sz="3600" dirty="0" err="1"/>
              <a:t>Markup</a:t>
            </a:r>
            <a:r>
              <a:rPr lang="en-GB" sz="3600" dirty="0"/>
              <a:t> Language) HTML uses blocks of text enclosed within angled brackets which are referred to as </a:t>
            </a:r>
            <a:r>
              <a:rPr lang="en-GB" sz="3600" b="1" dirty="0"/>
              <a:t>HTML tags</a:t>
            </a:r>
            <a:r>
              <a:rPr lang="en-GB" sz="3600" dirty="0"/>
              <a:t>. These tags are codes which describe the structure and formatting of the document (how the web page is displayed by the browser). The tags describe normal text paragraphs, headings, bullet lists, etc.  A user's Web browser reads and displays the HTML document, according to the tags that were used to design the web page. </a:t>
            </a:r>
          </a:p>
          <a:p>
            <a:endParaRPr lang="en-GB" dirty="0"/>
          </a:p>
        </p:txBody>
      </p:sp>
    </p:spTree>
    <p:extLst>
      <p:ext uri="{BB962C8B-B14F-4D97-AF65-F5344CB8AC3E}">
        <p14:creationId xmlns:p14="http://schemas.microsoft.com/office/powerpoint/2010/main" val="276419446"/>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58283"/>
            <a:ext cx="10515600" cy="5418680"/>
          </a:xfrm>
        </p:spPr>
        <p:txBody>
          <a:bodyPr>
            <a:normAutofit/>
          </a:bodyPr>
          <a:lstStyle/>
          <a:p>
            <a:r>
              <a:rPr lang="en-GB" sz="3600" b="1" dirty="0"/>
              <a:t>Home page - </a:t>
            </a:r>
            <a:r>
              <a:rPr lang="en-GB" sz="3600" dirty="0"/>
              <a:t>A home page is the first or introductory page of a website; it contains the introductory information about the site. By default, it is names as the index page or index.htm to indicate to the browser that this is the first page to open in the site.</a:t>
            </a:r>
          </a:p>
          <a:p>
            <a:endParaRPr lang="en-GB" sz="3600" dirty="0"/>
          </a:p>
        </p:txBody>
      </p:sp>
    </p:spTree>
    <p:extLst>
      <p:ext uri="{BB962C8B-B14F-4D97-AF65-F5344CB8AC3E}">
        <p14:creationId xmlns:p14="http://schemas.microsoft.com/office/powerpoint/2010/main" val="3720873957"/>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CHARACTERISTICS OF A GOOD WEB </a:t>
            </a:r>
            <a:r>
              <a:rPr lang="en-GB" b="1" dirty="0" smtClean="0"/>
              <a:t>SITE</a:t>
            </a:r>
            <a:endParaRPr lang="en-GB" dirty="0"/>
          </a:p>
        </p:txBody>
      </p:sp>
      <p:sp>
        <p:nvSpPr>
          <p:cNvPr id="3" name="Content Placeholder 2"/>
          <p:cNvSpPr>
            <a:spLocks noGrp="1"/>
          </p:cNvSpPr>
          <p:nvPr>
            <p:ph idx="1"/>
          </p:nvPr>
        </p:nvSpPr>
        <p:spPr/>
        <p:txBody>
          <a:bodyPr>
            <a:normAutofit fontScale="92500" lnSpcReduction="20000"/>
          </a:bodyPr>
          <a:lstStyle/>
          <a:p>
            <a:pPr marL="0" indent="0">
              <a:buNone/>
            </a:pPr>
            <a:endParaRPr lang="en-GB" dirty="0"/>
          </a:p>
          <a:p>
            <a:pPr lvl="0"/>
            <a:r>
              <a:rPr lang="en-GB" dirty="0"/>
              <a:t>It should be easy to navigate with well arranged, easy to see navigation buttons.</a:t>
            </a:r>
          </a:p>
          <a:p>
            <a:pPr lvl="0"/>
            <a:r>
              <a:rPr lang="en-GB" dirty="0"/>
              <a:t>It should have a Simple and clear layout of </a:t>
            </a:r>
            <a:r>
              <a:rPr lang="en-GB" b="1" dirty="0"/>
              <a:t>sections</a:t>
            </a:r>
            <a:r>
              <a:rPr lang="en-GB" dirty="0"/>
              <a:t> and </a:t>
            </a:r>
            <a:r>
              <a:rPr lang="en-GB" b="1" dirty="0"/>
              <a:t>content</a:t>
            </a:r>
            <a:r>
              <a:rPr lang="en-GB" dirty="0"/>
              <a:t> which makes it user friendly, that is, the visitors should be able to the find content easily. </a:t>
            </a:r>
          </a:p>
          <a:p>
            <a:pPr lvl="0"/>
            <a:r>
              <a:rPr lang="en-GB" dirty="0"/>
              <a:t>It must be pleasing to the eye to encourage visitors to the site.</a:t>
            </a:r>
          </a:p>
          <a:p>
            <a:pPr lvl="0"/>
            <a:r>
              <a:rPr lang="en-GB" dirty="0"/>
              <a:t>It should load quickly to avoid disappointing potential visitors to the site. </a:t>
            </a:r>
          </a:p>
          <a:p>
            <a:endParaRPr lang="en-GB" dirty="0"/>
          </a:p>
        </p:txBody>
      </p:sp>
    </p:spTree>
    <p:extLst>
      <p:ext uri="{BB962C8B-B14F-4D97-AF65-F5344CB8AC3E}">
        <p14:creationId xmlns:p14="http://schemas.microsoft.com/office/powerpoint/2010/main" val="682666481"/>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02888"/>
            <a:ext cx="10515600" cy="5374075"/>
          </a:xfrm>
        </p:spPr>
        <p:txBody>
          <a:bodyPr>
            <a:noAutofit/>
          </a:bodyPr>
          <a:lstStyle/>
          <a:p>
            <a:pPr lvl="0"/>
            <a:r>
              <a:rPr lang="en-GB" sz="3600" dirty="0"/>
              <a:t>It should have readable font, web safe eye pleasing colours so that visitors can read the content easily.</a:t>
            </a:r>
          </a:p>
          <a:p>
            <a:pPr lvl="0"/>
            <a:r>
              <a:rPr lang="en-GB" sz="3600" dirty="0"/>
              <a:t>It should be interactive with contact information, possibility of e-mail, online communication forum and chats. Message boards etc.</a:t>
            </a:r>
          </a:p>
          <a:p>
            <a:pPr lvl="0"/>
            <a:r>
              <a:rPr lang="en-GB" sz="3600" dirty="0"/>
              <a:t>It should have active links which enable visitors to access other references. Dead link can frustrate visitors</a:t>
            </a:r>
            <a:r>
              <a:rPr lang="en-GB" sz="3600" dirty="0" smtClean="0"/>
              <a:t>.</a:t>
            </a:r>
            <a:endParaRPr lang="en-GB" sz="3600" dirty="0"/>
          </a:p>
        </p:txBody>
      </p:sp>
    </p:spTree>
    <p:extLst>
      <p:ext uri="{BB962C8B-B14F-4D97-AF65-F5344CB8AC3E}">
        <p14:creationId xmlns:p14="http://schemas.microsoft.com/office/powerpoint/2010/main" val="2558498148"/>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USES OF A WEB PAGE OR WEB </a:t>
            </a:r>
            <a:r>
              <a:rPr lang="en-GB" b="1" dirty="0" smtClean="0"/>
              <a:t>SITE</a:t>
            </a:r>
            <a:endParaRPr lang="en-GB" dirty="0"/>
          </a:p>
        </p:txBody>
      </p:sp>
      <p:sp>
        <p:nvSpPr>
          <p:cNvPr id="3" name="Content Placeholder 2"/>
          <p:cNvSpPr>
            <a:spLocks noGrp="1"/>
          </p:cNvSpPr>
          <p:nvPr>
            <p:ph idx="1"/>
          </p:nvPr>
        </p:nvSpPr>
        <p:spPr/>
        <p:txBody>
          <a:bodyPr>
            <a:noAutofit/>
          </a:bodyPr>
          <a:lstStyle/>
          <a:p>
            <a:r>
              <a:rPr lang="en-GB" sz="3200" dirty="0" smtClean="0"/>
              <a:t>A </a:t>
            </a:r>
            <a:r>
              <a:rPr lang="en-GB" sz="3200" dirty="0"/>
              <a:t>web site is a Publicity tool or exposure to the public of organisations such as a business or school. </a:t>
            </a:r>
          </a:p>
          <a:p>
            <a:r>
              <a:rPr lang="en-GB" sz="3200" dirty="0"/>
              <a:t>It is a Communication tool for information exchange between an organization and the public or a group of people. </a:t>
            </a:r>
          </a:p>
          <a:p>
            <a:r>
              <a:rPr lang="en-GB" sz="3200" dirty="0"/>
              <a:t>A website provides a convenient and cheap base of operation for individuals and businesses. For example, owners of websites can easily advertise on their websites</a:t>
            </a:r>
            <a:r>
              <a:rPr lang="en-GB" sz="3200" dirty="0" smtClean="0"/>
              <a:t>.</a:t>
            </a:r>
            <a:endParaRPr lang="en-GB" sz="3200" dirty="0"/>
          </a:p>
        </p:txBody>
      </p:sp>
    </p:spTree>
    <p:extLst>
      <p:ext uri="{BB962C8B-B14F-4D97-AF65-F5344CB8AC3E}">
        <p14:creationId xmlns:p14="http://schemas.microsoft.com/office/powerpoint/2010/main" val="4124714777"/>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sz="3600" dirty="0"/>
              <a:t>A website is Useful in Marketing of products. </a:t>
            </a:r>
          </a:p>
          <a:p>
            <a:r>
              <a:rPr lang="en-GB" sz="3600" dirty="0"/>
              <a:t>Web sites can be a source of income to advertisers and web site developers. Space can also be hired for advertisements.</a:t>
            </a:r>
          </a:p>
          <a:p>
            <a:endParaRPr lang="en-GB" dirty="0"/>
          </a:p>
        </p:txBody>
      </p:sp>
    </p:spTree>
    <p:extLst>
      <p:ext uri="{BB962C8B-B14F-4D97-AF65-F5344CB8AC3E}">
        <p14:creationId xmlns:p14="http://schemas.microsoft.com/office/powerpoint/2010/main" val="2695012033"/>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RELEVANCE OF SCHOOL </a:t>
            </a:r>
            <a:r>
              <a:rPr lang="en-GB" b="1" dirty="0" smtClean="0"/>
              <a:t>WEBSITES</a:t>
            </a:r>
            <a:endParaRPr lang="en-GB" dirty="0"/>
          </a:p>
        </p:txBody>
      </p:sp>
      <p:sp>
        <p:nvSpPr>
          <p:cNvPr id="3" name="Content Placeholder 2"/>
          <p:cNvSpPr>
            <a:spLocks noGrp="1"/>
          </p:cNvSpPr>
          <p:nvPr>
            <p:ph idx="1"/>
          </p:nvPr>
        </p:nvSpPr>
        <p:spPr/>
        <p:txBody>
          <a:bodyPr>
            <a:normAutofit/>
          </a:bodyPr>
          <a:lstStyle/>
          <a:p>
            <a:r>
              <a:rPr lang="en-GB" sz="3600" dirty="0" smtClean="0"/>
              <a:t>School </a:t>
            </a:r>
            <a:r>
              <a:rPr lang="en-GB" sz="3600" dirty="0"/>
              <a:t>academic work can be posted on a school website for students to access. </a:t>
            </a:r>
          </a:p>
          <a:p>
            <a:pPr marL="0" indent="0">
              <a:buNone/>
            </a:pPr>
            <a:endParaRPr lang="en-GB" sz="3600" dirty="0"/>
          </a:p>
          <a:p>
            <a:r>
              <a:rPr lang="en-GB" sz="3600" dirty="0"/>
              <a:t>Homework assignments may be included along with web-based activities that students can complete after school. </a:t>
            </a:r>
          </a:p>
          <a:p>
            <a:endParaRPr lang="en-GB" sz="3600" dirty="0"/>
          </a:p>
        </p:txBody>
      </p:sp>
    </p:spTree>
    <p:extLst>
      <p:ext uri="{BB962C8B-B14F-4D97-AF65-F5344CB8AC3E}">
        <p14:creationId xmlns:p14="http://schemas.microsoft.com/office/powerpoint/2010/main" val="2272097336"/>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6050"/>
            <a:ext cx="10515600" cy="5730914"/>
          </a:xfrm>
        </p:spPr>
        <p:txBody>
          <a:bodyPr>
            <a:normAutofit fontScale="92500"/>
          </a:bodyPr>
          <a:lstStyle/>
          <a:p>
            <a:r>
              <a:rPr lang="en-GB" b="1" dirty="0"/>
              <a:t>Web Quests</a:t>
            </a:r>
            <a:r>
              <a:rPr lang="en-GB" dirty="0"/>
              <a:t> and research activities may be posted on to a school web site, with relevant links for the students to access. Then students can post the work they have completed based on their research. </a:t>
            </a:r>
          </a:p>
          <a:p>
            <a:r>
              <a:rPr lang="en-GB" dirty="0"/>
              <a:t>A Web Quest is an inquiry-based approach to learning involving students in a wide range of activities that make good use of Internet-based resources. During this activity, questions or problems are often researched, and learners work cooperatively to find solutions. Each learner within a group can be given a "role," or specific area to research.</a:t>
            </a:r>
          </a:p>
          <a:p>
            <a:pPr marL="0" indent="0">
              <a:buNone/>
            </a:pPr>
            <a:endParaRPr lang="en-GB" dirty="0"/>
          </a:p>
          <a:p>
            <a:endParaRPr lang="en-GB" dirty="0"/>
          </a:p>
        </p:txBody>
      </p:sp>
    </p:spTree>
    <p:extLst>
      <p:ext uri="{BB962C8B-B14F-4D97-AF65-F5344CB8AC3E}">
        <p14:creationId xmlns:p14="http://schemas.microsoft.com/office/powerpoint/2010/main" val="505233571"/>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46771"/>
            <a:ext cx="10515600" cy="5530192"/>
          </a:xfrm>
        </p:spPr>
        <p:txBody>
          <a:bodyPr>
            <a:noAutofit/>
          </a:bodyPr>
          <a:lstStyle/>
          <a:p>
            <a:r>
              <a:rPr lang="en-GB" sz="3600" dirty="0"/>
              <a:t>Teachers can share ideas with other teachers and make them available to everyone else on the Website.</a:t>
            </a:r>
          </a:p>
          <a:p>
            <a:endParaRPr lang="en-GB" sz="3600" dirty="0"/>
          </a:p>
          <a:p>
            <a:r>
              <a:rPr lang="en-GB" sz="3600" dirty="0"/>
              <a:t>It is possible to Communication to parents and the general public. </a:t>
            </a:r>
          </a:p>
          <a:p>
            <a:endParaRPr lang="en-GB" sz="3600" dirty="0"/>
          </a:p>
          <a:p>
            <a:r>
              <a:rPr lang="en-GB" sz="3600" dirty="0"/>
              <a:t>Parents can have private access to their </a:t>
            </a:r>
            <a:r>
              <a:rPr lang="en-GB" sz="3600" b="1" dirty="0"/>
              <a:t>child’s class work</a:t>
            </a:r>
            <a:r>
              <a:rPr lang="en-GB" sz="3600" dirty="0"/>
              <a:t> and keep abreast of homework/prep assignments, field trips and other events. </a:t>
            </a:r>
          </a:p>
          <a:p>
            <a:endParaRPr lang="en-GB" sz="3600" dirty="0"/>
          </a:p>
        </p:txBody>
      </p:sp>
    </p:spTree>
    <p:extLst>
      <p:ext uri="{BB962C8B-B14F-4D97-AF65-F5344CB8AC3E}">
        <p14:creationId xmlns:p14="http://schemas.microsoft.com/office/powerpoint/2010/main" val="159861209"/>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DESIGNING A WEB </a:t>
            </a:r>
            <a:r>
              <a:rPr lang="en-GB" b="1" dirty="0" smtClean="0"/>
              <a:t>PAGE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Designing </a:t>
            </a:r>
            <a:r>
              <a:rPr lang="en-GB" dirty="0"/>
              <a:t>is the initial process of web publishing through which a web page is created</a:t>
            </a:r>
            <a:r>
              <a:rPr lang="en-GB" dirty="0" smtClean="0"/>
              <a:t>.</a:t>
            </a:r>
            <a:endParaRPr lang="en-GB" dirty="0"/>
          </a:p>
          <a:p>
            <a:r>
              <a:rPr lang="en-GB" dirty="0"/>
              <a:t>A web page is created using a language called, Hypertext </a:t>
            </a:r>
            <a:r>
              <a:rPr lang="en-GB" dirty="0" err="1"/>
              <a:t>Markup</a:t>
            </a:r>
            <a:r>
              <a:rPr lang="en-GB" dirty="0"/>
              <a:t> Language, better known as HTML Code. You can write your own coding within a plain text editor, such as Notepad, or use an HTML editor, which will write the code for you.</a:t>
            </a:r>
            <a:br>
              <a:rPr lang="en-GB" dirty="0"/>
            </a:br>
            <a:r>
              <a:rPr lang="en-GB" dirty="0"/>
              <a:t/>
            </a:r>
            <a:br>
              <a:rPr lang="en-GB" dirty="0"/>
            </a:br>
            <a:r>
              <a:rPr lang="en-GB" dirty="0"/>
              <a:t>HTML codes, also referred to as HTML tags, are enclosed by the less than (&lt;) and greater than (&gt;) brackets (angled brackets) and may be written in capital or lower case letters</a:t>
            </a:r>
            <a:r>
              <a:rPr lang="en-GB" dirty="0" smtClean="0"/>
              <a:t>.</a:t>
            </a:r>
            <a:endParaRPr lang="en-GB" dirty="0"/>
          </a:p>
          <a:p>
            <a:endParaRPr lang="en-GB" dirty="0"/>
          </a:p>
        </p:txBody>
      </p:sp>
    </p:spTree>
    <p:extLst>
      <p:ext uri="{BB962C8B-B14F-4D97-AF65-F5344CB8AC3E}">
        <p14:creationId xmlns:p14="http://schemas.microsoft.com/office/powerpoint/2010/main" val="2575320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pPr lvl="0"/>
            <a:r>
              <a:rPr lang="en-US" b="1" dirty="0"/>
              <a:t>Paragraph spacing</a:t>
            </a:r>
            <a:r>
              <a:rPr lang="en-US" dirty="0"/>
              <a:t>. This determines the amount of space above or below a paragraph.</a:t>
            </a:r>
            <a:endParaRPr lang="en-GB" dirty="0"/>
          </a:p>
          <a:p>
            <a:pPr lvl="0"/>
            <a:r>
              <a:rPr lang="en-GB" b="1" dirty="0"/>
              <a:t>Formatting a document</a:t>
            </a:r>
            <a:r>
              <a:rPr lang="en-GB" dirty="0"/>
              <a:t>. Is the process of improving on the appearance of a document involving formatting text, setting margins, borders and shading, page layout, paper size and orientation</a:t>
            </a:r>
          </a:p>
          <a:p>
            <a:pPr lvl="0"/>
            <a:r>
              <a:rPr lang="en-GB" b="1" dirty="0"/>
              <a:t>Tab stops</a:t>
            </a:r>
            <a:r>
              <a:rPr lang="en-GB" dirty="0"/>
              <a:t>. Are places where text can be made to line up. You can use the ruler to set manual tab stops at the left side, middle, and right side of your document.</a:t>
            </a:r>
          </a:p>
          <a:p>
            <a:endParaRPr lang="en-GB" dirty="0"/>
          </a:p>
        </p:txBody>
      </p:sp>
    </p:spTree>
    <p:extLst>
      <p:ext uri="{BB962C8B-B14F-4D97-AF65-F5344CB8AC3E}">
        <p14:creationId xmlns:p14="http://schemas.microsoft.com/office/powerpoint/2010/main" val="2263355322"/>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12956"/>
            <a:ext cx="10515600" cy="5664007"/>
          </a:xfrm>
        </p:spPr>
        <p:txBody>
          <a:bodyPr>
            <a:normAutofit/>
          </a:bodyPr>
          <a:lstStyle/>
          <a:p>
            <a:r>
              <a:rPr lang="en-GB" dirty="0"/>
              <a:t>The opening bracket is followed by an element, which is a browser command, and ends with the closing bracket. For example, &lt;font size=2&gt;</a:t>
            </a:r>
            <a:br>
              <a:rPr lang="en-GB" dirty="0"/>
            </a:br>
            <a:r>
              <a:rPr lang="en-GB" dirty="0"/>
              <a:t/>
            </a:r>
            <a:br>
              <a:rPr lang="en-GB" dirty="0"/>
            </a:br>
            <a:r>
              <a:rPr lang="en-GB" dirty="0"/>
              <a:t>an element may also be followed by attributes, which are words describing the properties of the element, and further instruct the browser.</a:t>
            </a:r>
          </a:p>
          <a:p>
            <a:r>
              <a:rPr lang="en-GB" dirty="0"/>
              <a:t>Attributes are only contained in the opening HTML tags to the right of the element and are separated by a space and followed by an equal (=) sign.</a:t>
            </a:r>
          </a:p>
          <a:p>
            <a:endParaRPr lang="en-GB" dirty="0"/>
          </a:p>
        </p:txBody>
      </p:sp>
    </p:spTree>
    <p:extLst>
      <p:ext uri="{BB962C8B-B14F-4D97-AF65-F5344CB8AC3E}">
        <p14:creationId xmlns:p14="http://schemas.microsoft.com/office/powerpoint/2010/main" val="3277982845"/>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STRUCTURE OF WEBPAGE DOCUMENT</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 </a:t>
            </a:r>
            <a:r>
              <a:rPr lang="en-GB" dirty="0"/>
              <a:t>&lt;html&gt;</a:t>
            </a:r>
            <a:br>
              <a:rPr lang="en-GB" dirty="0"/>
            </a:br>
            <a:r>
              <a:rPr lang="en-GB" dirty="0"/>
              <a:t>&lt;head&gt;</a:t>
            </a:r>
          </a:p>
          <a:p>
            <a:r>
              <a:rPr lang="en-GB" dirty="0"/>
              <a:t>&lt;title&gt;your document title goes here&lt;/title&gt;</a:t>
            </a:r>
          </a:p>
          <a:p>
            <a:r>
              <a:rPr lang="en-GB" dirty="0"/>
              <a:t>&lt;/head&gt;</a:t>
            </a:r>
            <a:br>
              <a:rPr lang="en-GB" dirty="0"/>
            </a:br>
            <a:r>
              <a:rPr lang="en-GB" dirty="0"/>
              <a:t>&lt;body&gt;</a:t>
            </a:r>
          </a:p>
          <a:p>
            <a:r>
              <a:rPr lang="en-GB" dirty="0"/>
              <a:t>  your document text goes here</a:t>
            </a:r>
          </a:p>
          <a:p>
            <a:r>
              <a:rPr lang="en-GB" dirty="0"/>
              <a:t>&lt;/body&gt;</a:t>
            </a:r>
            <a:br>
              <a:rPr lang="en-GB" dirty="0"/>
            </a:br>
            <a:r>
              <a:rPr lang="en-GB" dirty="0"/>
              <a:t>&lt;/html&gt;</a:t>
            </a:r>
            <a:br>
              <a:rPr lang="en-GB" dirty="0"/>
            </a:br>
            <a:endParaRPr lang="en-GB" dirty="0"/>
          </a:p>
        </p:txBody>
      </p:sp>
    </p:spTree>
    <p:extLst>
      <p:ext uri="{BB962C8B-B14F-4D97-AF65-F5344CB8AC3E}">
        <p14:creationId xmlns:p14="http://schemas.microsoft.com/office/powerpoint/2010/main" val="998757138"/>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6048"/>
            <a:ext cx="10515600" cy="6110869"/>
          </a:xfrm>
        </p:spPr>
        <p:txBody>
          <a:bodyPr>
            <a:normAutofit lnSpcReduction="10000"/>
          </a:bodyPr>
          <a:lstStyle/>
          <a:p>
            <a:r>
              <a:rPr lang="en-GB" b="1" dirty="0"/>
              <a:t>HEAD - </a:t>
            </a:r>
            <a:r>
              <a:rPr lang="en-GB" dirty="0"/>
              <a:t>The second tag in your document. Enclosed within the beginning tag: &lt;HEAD&gt; and the ending tag: &lt;/HEAD&gt; is information about the document that will not display in the body of the document. </a:t>
            </a:r>
          </a:p>
          <a:p>
            <a:r>
              <a:rPr lang="en-GB" b="1" dirty="0"/>
              <a:t>TITLE - </a:t>
            </a:r>
            <a:r>
              <a:rPr lang="en-GB" dirty="0"/>
              <a:t>The document title, which is enclosed with a begin title tag: &lt;TITLE&gt; and an end title tag: &lt;/TITLE&gt;, all of which is enclosed with the HEAD tags above. The title does not display as part of the document itself, but appears in the browser window title. It is also what is used to name your document in a bookmark list. </a:t>
            </a:r>
          </a:p>
        </p:txBody>
      </p:sp>
    </p:spTree>
    <p:extLst>
      <p:ext uri="{BB962C8B-B14F-4D97-AF65-F5344CB8AC3E}">
        <p14:creationId xmlns:p14="http://schemas.microsoft.com/office/powerpoint/2010/main" val="1954010474"/>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1444"/>
            <a:ext cx="10515600" cy="6066263"/>
          </a:xfrm>
        </p:spPr>
        <p:txBody>
          <a:bodyPr>
            <a:normAutofit fontScale="85000" lnSpcReduction="20000"/>
          </a:bodyPr>
          <a:lstStyle/>
          <a:p>
            <a:r>
              <a:rPr lang="en-GB" b="1" dirty="0"/>
              <a:t>BODY - </a:t>
            </a:r>
            <a:r>
              <a:rPr lang="en-GB" dirty="0"/>
              <a:t>The complete text of your document is wrapped by a begin body tag: &lt;BODY&gt; and an end body tag: &lt;/BODY&gt;.</a:t>
            </a:r>
          </a:p>
          <a:p>
            <a:endParaRPr lang="en-GB" b="1" dirty="0" smtClean="0"/>
          </a:p>
          <a:p>
            <a:r>
              <a:rPr lang="en-GB" b="1" dirty="0" smtClean="0"/>
              <a:t>HTML </a:t>
            </a:r>
            <a:r>
              <a:rPr lang="en-GB" b="1" dirty="0"/>
              <a:t>EDITORS - </a:t>
            </a:r>
            <a:r>
              <a:rPr lang="en-GB" dirty="0"/>
              <a:t>An HTML editor is a software application for creating web pages. Although the HTML </a:t>
            </a:r>
            <a:r>
              <a:rPr lang="en-GB" dirty="0" err="1"/>
              <a:t>markup</a:t>
            </a:r>
            <a:r>
              <a:rPr lang="en-GB" dirty="0"/>
              <a:t> of a web page can be written with any text editor such as Note pad, specialized HTML editors can offer convenience and added functionality. For example, many HTML editors work not only with HTML, but also with related technologies such as </a:t>
            </a:r>
            <a:r>
              <a:rPr lang="en-GB" dirty="0" err="1"/>
              <a:t>CSS</a:t>
            </a:r>
            <a:r>
              <a:rPr lang="en-GB" dirty="0"/>
              <a:t>, XML and JavaScript or </a:t>
            </a:r>
            <a:r>
              <a:rPr lang="en-GB" dirty="0" err="1" smtClean="0"/>
              <a:t>ECMA</a:t>
            </a:r>
            <a:r>
              <a:rPr lang="en-GB" dirty="0" smtClean="0"/>
              <a:t> Script</a:t>
            </a:r>
            <a:r>
              <a:rPr lang="en-GB" dirty="0"/>
              <a:t>, and </a:t>
            </a:r>
            <a:r>
              <a:rPr lang="en-GB" dirty="0" err="1"/>
              <a:t>PHP</a:t>
            </a:r>
            <a:r>
              <a:rPr lang="en-GB" dirty="0" smtClean="0"/>
              <a:t>.</a:t>
            </a:r>
          </a:p>
          <a:p>
            <a:r>
              <a:rPr lang="en-GB" dirty="0" smtClean="0"/>
              <a:t> </a:t>
            </a:r>
            <a:r>
              <a:rPr lang="en-GB" dirty="0"/>
              <a:t>In some cases they also manage communication with remote web servers via FTP and WebDAV, and version management systems such as CVS or Subversion.</a:t>
            </a:r>
          </a:p>
          <a:p>
            <a:endParaRPr lang="en-GB" dirty="0"/>
          </a:p>
          <a:p>
            <a:endParaRPr lang="en-GB" dirty="0"/>
          </a:p>
        </p:txBody>
      </p:sp>
    </p:spTree>
    <p:extLst>
      <p:ext uri="{BB962C8B-B14F-4D97-AF65-F5344CB8AC3E}">
        <p14:creationId xmlns:p14="http://schemas.microsoft.com/office/powerpoint/2010/main" val="2058094152"/>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6049"/>
            <a:ext cx="10515600" cy="5730914"/>
          </a:xfrm>
        </p:spPr>
        <p:txBody>
          <a:bodyPr>
            <a:normAutofit/>
          </a:bodyPr>
          <a:lstStyle/>
          <a:p>
            <a:r>
              <a:rPr lang="en-GB" dirty="0"/>
              <a:t>There are many HTML Editors for purchase or download. Recent versions of Word and WordPerfect have HTML Editors, or you can choose to use a dedicated HTML editor such as FrontPage or Dreamweaver. </a:t>
            </a:r>
          </a:p>
          <a:p>
            <a:r>
              <a:rPr lang="en-GB" dirty="0"/>
              <a:t>When using a word processing application to create an HTML file, open the word processed document, then select the menu option FILE : Save As HTML or choose to use the </a:t>
            </a:r>
            <a:r>
              <a:rPr lang="en-GB" dirty="0" smtClean="0"/>
              <a:t>MS Word </a:t>
            </a:r>
            <a:r>
              <a:rPr lang="en-GB" dirty="0"/>
              <a:t>web page wizard.</a:t>
            </a:r>
          </a:p>
          <a:p>
            <a:endParaRPr lang="en-GB" dirty="0"/>
          </a:p>
        </p:txBody>
      </p:sp>
    </p:spTree>
    <p:extLst>
      <p:ext uri="{BB962C8B-B14F-4D97-AF65-F5344CB8AC3E}">
        <p14:creationId xmlns:p14="http://schemas.microsoft.com/office/powerpoint/2010/main" val="33776887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lvl="0"/>
            <a:r>
              <a:rPr lang="en-GB" b="1" dirty="0"/>
              <a:t>Format painter</a:t>
            </a:r>
            <a:r>
              <a:rPr lang="en-GB" dirty="0"/>
              <a:t> copies formatting from one place, which can be applied to another place</a:t>
            </a:r>
          </a:p>
          <a:p>
            <a:pPr lvl="0"/>
            <a:r>
              <a:rPr lang="en-GB" b="1" dirty="0"/>
              <a:t>Document views</a:t>
            </a:r>
            <a:r>
              <a:rPr lang="en-GB" dirty="0"/>
              <a:t>. These include; </a:t>
            </a:r>
            <a:r>
              <a:rPr lang="en-GB" b="1" i="1" dirty="0"/>
              <a:t>Normal view</a:t>
            </a:r>
            <a:r>
              <a:rPr lang="en-GB" dirty="0"/>
              <a:t>, which shows formatting such as; line spacing, font, point size, italics, etc. </a:t>
            </a:r>
            <a:r>
              <a:rPr lang="en-GB" b="1" i="1" dirty="0"/>
              <a:t>Web layout view</a:t>
            </a:r>
            <a:r>
              <a:rPr lang="en-GB" dirty="0"/>
              <a:t> enables you to view your document as it would appear in a browser</a:t>
            </a:r>
            <a:r>
              <a:rPr lang="en-GB" b="1" dirty="0"/>
              <a:t>. </a:t>
            </a:r>
            <a:r>
              <a:rPr lang="en-GB" b="1" i="1" dirty="0"/>
              <a:t>Print layout view</a:t>
            </a:r>
            <a:r>
              <a:rPr lang="en-GB" dirty="0"/>
              <a:t> shows the document as it will look when it is printed. </a:t>
            </a:r>
            <a:r>
              <a:rPr lang="en-GB" b="1" i="1" dirty="0"/>
              <a:t>Reading layout</a:t>
            </a:r>
            <a:r>
              <a:rPr lang="en-GB" dirty="0"/>
              <a:t> formats your screen to make reading your document more comfortable. </a:t>
            </a:r>
            <a:r>
              <a:rPr lang="en-GB" b="1" i="1" dirty="0"/>
              <a:t>Outline view</a:t>
            </a:r>
            <a:r>
              <a:rPr lang="en-GB" dirty="0"/>
              <a:t>, displays the document in outline form</a:t>
            </a:r>
          </a:p>
          <a:p>
            <a:endParaRPr lang="en-GB" dirty="0"/>
          </a:p>
        </p:txBody>
      </p:sp>
    </p:spTree>
    <p:extLst>
      <p:ext uri="{BB962C8B-B14F-4D97-AF65-F5344CB8AC3E}">
        <p14:creationId xmlns:p14="http://schemas.microsoft.com/office/powerpoint/2010/main" val="16533304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28246"/>
            <a:ext cx="10515600" cy="5848717"/>
          </a:xfrm>
        </p:spPr>
        <p:txBody>
          <a:bodyPr>
            <a:normAutofit/>
          </a:bodyPr>
          <a:lstStyle/>
          <a:p>
            <a:pPr lvl="0"/>
            <a:r>
              <a:rPr lang="en-GB" b="1" dirty="0"/>
              <a:t>Blocking or highlighting text</a:t>
            </a:r>
            <a:r>
              <a:rPr lang="en-GB" dirty="0"/>
              <a:t>. Is the selecting of text to make it ready for manipulation and  modification</a:t>
            </a:r>
          </a:p>
          <a:p>
            <a:pPr lvl="0"/>
            <a:r>
              <a:rPr lang="en-GB" b="1" dirty="0"/>
              <a:t>Sorting</a:t>
            </a:r>
            <a:r>
              <a:rPr lang="en-GB" dirty="0"/>
              <a:t>. Is the arranging of a list of text say paragraphs, lines, words, </a:t>
            </a:r>
            <a:r>
              <a:rPr lang="en-GB" dirty="0" err="1"/>
              <a:t>etc</a:t>
            </a:r>
            <a:r>
              <a:rPr lang="en-GB" dirty="0"/>
              <a:t>, in either Ascending or Descending order Alphabetically</a:t>
            </a:r>
          </a:p>
          <a:p>
            <a:pPr lvl="0"/>
            <a:r>
              <a:rPr lang="en-GB" dirty="0"/>
              <a:t>A </a:t>
            </a:r>
            <a:r>
              <a:rPr lang="en-GB" b="1" dirty="0"/>
              <a:t>superscript</a:t>
            </a:r>
            <a:r>
              <a:rPr lang="en-GB" dirty="0"/>
              <a:t>. Is a word processing tool that places text above another, e.g. X</a:t>
            </a:r>
            <a:r>
              <a:rPr lang="en-GB" baseline="30000" dirty="0"/>
              <a:t>2</a:t>
            </a:r>
            <a:r>
              <a:rPr lang="en-GB" dirty="0"/>
              <a:t> </a:t>
            </a:r>
          </a:p>
          <a:p>
            <a:pPr lvl="0"/>
            <a:r>
              <a:rPr lang="en-GB" dirty="0"/>
              <a:t>A </a:t>
            </a:r>
            <a:r>
              <a:rPr lang="en-GB" b="1" dirty="0"/>
              <a:t>subscript</a:t>
            </a:r>
            <a:r>
              <a:rPr lang="en-GB" dirty="0"/>
              <a:t>. Is a word processing tool that places text below another, e.g. </a:t>
            </a:r>
            <a:r>
              <a:rPr lang="en-GB" dirty="0" smtClean="0"/>
              <a:t>X</a:t>
            </a:r>
            <a:r>
              <a:rPr lang="en-GB" baseline="-25000" dirty="0" smtClean="0"/>
              <a:t>2</a:t>
            </a:r>
            <a:endParaRPr lang="en-GB" dirty="0"/>
          </a:p>
        </p:txBody>
      </p:sp>
    </p:spTree>
    <p:extLst>
      <p:ext uri="{BB962C8B-B14F-4D97-AF65-F5344CB8AC3E}">
        <p14:creationId xmlns:p14="http://schemas.microsoft.com/office/powerpoint/2010/main" val="15211324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22031"/>
            <a:ext cx="10515600" cy="5754932"/>
          </a:xfrm>
        </p:spPr>
        <p:txBody>
          <a:bodyPr>
            <a:normAutofit fontScale="92500" lnSpcReduction="10000"/>
          </a:bodyPr>
          <a:lstStyle/>
          <a:p>
            <a:pPr lvl="0"/>
            <a:r>
              <a:rPr lang="en-GB" b="1" dirty="0"/>
              <a:t>Borders and shadings</a:t>
            </a:r>
            <a:r>
              <a:rPr lang="en-GB" dirty="0"/>
              <a:t>. This involves enclosing text or objects in a frame and a decoration or painting. </a:t>
            </a:r>
          </a:p>
          <a:p>
            <a:pPr lvl="0"/>
            <a:r>
              <a:rPr lang="en-GB" b="1" dirty="0"/>
              <a:t>Page break</a:t>
            </a:r>
            <a:r>
              <a:rPr lang="en-GB" dirty="0"/>
              <a:t>. This is used to terminate a page prematurely or by force.</a:t>
            </a:r>
          </a:p>
          <a:p>
            <a:pPr lvl="0"/>
            <a:r>
              <a:rPr lang="en-GB" b="1" dirty="0"/>
              <a:t>Gutter margin</a:t>
            </a:r>
            <a:r>
              <a:rPr lang="en-GB" dirty="0"/>
              <a:t>. A gutter margin setting adds extra space to the side margin or top margin of a document that you plan to bind. A gutter margin helps to ensure that text is not hidden by the binding.</a:t>
            </a:r>
          </a:p>
          <a:p>
            <a:pPr lvl="0"/>
            <a:r>
              <a:rPr lang="en-GB" b="1" dirty="0"/>
              <a:t>Page margins</a:t>
            </a:r>
            <a:r>
              <a:rPr lang="en-GB" dirty="0"/>
              <a:t>. Are the blank spaces around the edges of the page. Text &amp; graphics are inserted in the printable area between margins. However, headers, footers and page numbers can be inserted in the </a:t>
            </a:r>
            <a:r>
              <a:rPr lang="en-GB" dirty="0" smtClean="0"/>
              <a:t>margins</a:t>
            </a:r>
            <a:r>
              <a:rPr lang="en-US" b="1" dirty="0"/>
              <a:t> </a:t>
            </a:r>
            <a:endParaRPr lang="en-GB" dirty="0"/>
          </a:p>
          <a:p>
            <a:endParaRPr lang="en-GB" dirty="0"/>
          </a:p>
        </p:txBody>
      </p:sp>
    </p:spTree>
    <p:extLst>
      <p:ext uri="{BB962C8B-B14F-4D97-AF65-F5344CB8AC3E}">
        <p14:creationId xmlns:p14="http://schemas.microsoft.com/office/powerpoint/2010/main" val="17552579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33046"/>
            <a:ext cx="10515600" cy="5543917"/>
          </a:xfrm>
        </p:spPr>
        <p:txBody>
          <a:bodyPr>
            <a:normAutofit fontScale="85000" lnSpcReduction="20000"/>
          </a:bodyPr>
          <a:lstStyle/>
          <a:p>
            <a:r>
              <a:rPr lang="en-US" b="1" dirty="0"/>
              <a:t>Print preview</a:t>
            </a:r>
            <a:endParaRPr lang="en-GB" dirty="0"/>
          </a:p>
          <a:p>
            <a:r>
              <a:rPr lang="en-US" dirty="0"/>
              <a:t>It is a feature in an application program that enables users to have a view in their document the way it would look if printed.</a:t>
            </a:r>
            <a:endParaRPr lang="en-GB" dirty="0"/>
          </a:p>
          <a:p>
            <a:r>
              <a:rPr lang="en-US" dirty="0"/>
              <a:t> </a:t>
            </a:r>
            <a:endParaRPr lang="en-GB" dirty="0"/>
          </a:p>
          <a:p>
            <a:r>
              <a:rPr lang="en-US" dirty="0"/>
              <a:t>2) </a:t>
            </a:r>
            <a:r>
              <a:rPr lang="en-US" b="1" dirty="0"/>
              <a:t>What is the difference between cut –paste and copy-paste</a:t>
            </a:r>
            <a:endParaRPr lang="en-GB" dirty="0"/>
          </a:p>
          <a:p>
            <a:r>
              <a:rPr lang="en-US" b="1" dirty="0"/>
              <a:t>Cut and paste</a:t>
            </a:r>
            <a:r>
              <a:rPr lang="en-US" dirty="0"/>
              <a:t> collects and remove part of the document from one location to another without leaving the original text in place.</a:t>
            </a:r>
            <a:endParaRPr lang="en-GB" dirty="0"/>
          </a:p>
          <a:p>
            <a:r>
              <a:rPr lang="en-US" b="1" dirty="0"/>
              <a:t>Copy-paste</a:t>
            </a:r>
            <a:r>
              <a:rPr lang="en-US" dirty="0"/>
              <a:t> duplicates the original part of the document in place</a:t>
            </a:r>
            <a:endParaRPr lang="en-GB" dirty="0"/>
          </a:p>
          <a:p>
            <a:pPr marL="0" indent="0">
              <a:buNone/>
            </a:pPr>
            <a:r>
              <a:rPr lang="en-US" b="1" dirty="0"/>
              <a:t/>
            </a:r>
            <a:br>
              <a:rPr lang="en-US" b="1" dirty="0"/>
            </a:br>
            <a:endParaRPr lang="en-GB" dirty="0"/>
          </a:p>
        </p:txBody>
      </p:sp>
    </p:spTree>
    <p:extLst>
      <p:ext uri="{BB962C8B-B14F-4D97-AF65-F5344CB8AC3E}">
        <p14:creationId xmlns:p14="http://schemas.microsoft.com/office/powerpoint/2010/main" val="69073217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COMMON FEATURES OF WORD PROCESSING </a:t>
            </a:r>
            <a:r>
              <a:rPr lang="en-US" b="1" dirty="0" smtClean="0"/>
              <a:t>APPLICATIONS</a:t>
            </a:r>
            <a:endParaRPr lang="en-GB" dirty="0"/>
          </a:p>
        </p:txBody>
      </p:sp>
      <p:sp>
        <p:nvSpPr>
          <p:cNvPr id="3" name="Content Placeholder 2"/>
          <p:cNvSpPr>
            <a:spLocks noGrp="1"/>
          </p:cNvSpPr>
          <p:nvPr>
            <p:ph idx="1"/>
          </p:nvPr>
        </p:nvSpPr>
        <p:spPr/>
        <p:txBody>
          <a:bodyPr>
            <a:normAutofit fontScale="92500" lnSpcReduction="10000"/>
          </a:bodyPr>
          <a:lstStyle/>
          <a:p>
            <a:r>
              <a:rPr lang="en-US" b="1" dirty="0"/>
              <a:t>Word Wrap:</a:t>
            </a:r>
            <a:r>
              <a:rPr lang="en-US" dirty="0"/>
              <a:t> is a feature allows a user to type continuously without pressing the enter key at the end of the end of the line.</a:t>
            </a:r>
            <a:endParaRPr lang="en-GB" dirty="0"/>
          </a:p>
          <a:p>
            <a:r>
              <a:rPr lang="en-GB" b="1" dirty="0"/>
              <a:t>Text wrap</a:t>
            </a:r>
            <a:r>
              <a:rPr lang="en-GB" dirty="0"/>
              <a:t>. Is a facility allowing text to surround embedded features such as pictures, tables, etc.</a:t>
            </a:r>
          </a:p>
          <a:p>
            <a:r>
              <a:rPr lang="en-US" b="1" dirty="0"/>
              <a:t>Find:</a:t>
            </a:r>
            <a:r>
              <a:rPr lang="en-US" dirty="0"/>
              <a:t> allows the user to locate all occurrences of a particular character, word or phrase.</a:t>
            </a:r>
            <a:endParaRPr lang="en-GB" dirty="0"/>
          </a:p>
          <a:p>
            <a:r>
              <a:rPr lang="en-US" b="1" dirty="0"/>
              <a:t>Replace: </a:t>
            </a:r>
            <a:r>
              <a:rPr lang="en-US" dirty="0"/>
              <a:t>allows the user to substitute existing characters, words or phrases with the new ones.</a:t>
            </a:r>
            <a:endParaRPr lang="en-GB" dirty="0"/>
          </a:p>
          <a:p>
            <a:endParaRPr lang="en-GB" dirty="0"/>
          </a:p>
        </p:txBody>
      </p:sp>
    </p:spTree>
    <p:extLst>
      <p:ext uri="{BB962C8B-B14F-4D97-AF65-F5344CB8AC3E}">
        <p14:creationId xmlns:p14="http://schemas.microsoft.com/office/powerpoint/2010/main" val="9973595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9120"/>
            <a:ext cx="10515600" cy="5597843"/>
          </a:xfrm>
        </p:spPr>
        <p:txBody>
          <a:bodyPr>
            <a:normAutofit fontScale="92500" lnSpcReduction="20000"/>
          </a:bodyPr>
          <a:lstStyle/>
          <a:p>
            <a:r>
              <a:rPr lang="en-US" b="1" dirty="0" smtClean="0"/>
              <a:t>Spell checker:</a:t>
            </a:r>
            <a:r>
              <a:rPr lang="en-US" dirty="0" smtClean="0"/>
              <a:t> allows the user to check spellings of the whole document at one time or to check and even correct the spelling of individual words as they are typed (Autocorrect)</a:t>
            </a:r>
            <a:endParaRPr lang="en-GB" dirty="0" smtClean="0"/>
          </a:p>
          <a:p>
            <a:r>
              <a:rPr lang="en-US" b="1" dirty="0" smtClean="0"/>
              <a:t>Grammar checker: </a:t>
            </a:r>
            <a:r>
              <a:rPr lang="en-US" dirty="0" smtClean="0"/>
              <a:t>this reports grammatical errors, usually by a wavy green line, and suggests ways to correct them.</a:t>
            </a:r>
            <a:endParaRPr lang="en-GB" dirty="0" smtClean="0"/>
          </a:p>
          <a:p>
            <a:r>
              <a:rPr lang="en-US" b="1" dirty="0" smtClean="0"/>
              <a:t>Thesaurus:</a:t>
            </a:r>
            <a:r>
              <a:rPr lang="en-US" dirty="0" smtClean="0"/>
              <a:t> suggests alternative words with the same meaning (synonyms) for use in the document.</a:t>
            </a:r>
            <a:endParaRPr lang="en-GB" dirty="0" smtClean="0"/>
          </a:p>
          <a:p>
            <a:r>
              <a:rPr lang="en-US" b="1" dirty="0" smtClean="0"/>
              <a:t>Mail Merge: </a:t>
            </a:r>
            <a:r>
              <a:rPr lang="en-US" dirty="0" smtClean="0"/>
              <a:t>This is feature used to create similar letters to be sent to several people. The names and addresses of each person can be merged with one single main document.</a:t>
            </a:r>
            <a:endParaRPr lang="en-GB" dirty="0" smtClean="0"/>
          </a:p>
          <a:p>
            <a:endParaRPr lang="en-GB" dirty="0"/>
          </a:p>
        </p:txBody>
      </p:sp>
    </p:spTree>
    <p:extLst>
      <p:ext uri="{BB962C8B-B14F-4D97-AF65-F5344CB8AC3E}">
        <p14:creationId xmlns:p14="http://schemas.microsoft.com/office/powerpoint/2010/main" val="38222115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58240"/>
            <a:ext cx="10515600" cy="5018723"/>
          </a:xfrm>
        </p:spPr>
        <p:txBody>
          <a:bodyPr/>
          <a:lstStyle/>
          <a:p>
            <a:r>
              <a:rPr lang="en-US" b="1" dirty="0" smtClean="0"/>
              <a:t>Automatic page numbering:</a:t>
            </a:r>
            <a:r>
              <a:rPr lang="en-US" dirty="0" smtClean="0"/>
              <a:t> numbers the pages automatically in a document</a:t>
            </a:r>
            <a:endParaRPr lang="en-GB" dirty="0" smtClean="0"/>
          </a:p>
          <a:p>
            <a:r>
              <a:rPr lang="en-US" b="1" dirty="0" smtClean="0"/>
              <a:t>Tables: </a:t>
            </a:r>
            <a:r>
              <a:rPr lang="en-US" dirty="0" smtClean="0"/>
              <a:t>allow users to organize information into rows and columns.</a:t>
            </a:r>
            <a:endParaRPr lang="en-GB" dirty="0" smtClean="0"/>
          </a:p>
          <a:p>
            <a:r>
              <a:rPr lang="en-US" b="1" dirty="0" smtClean="0"/>
              <a:t>Multi-columns: </a:t>
            </a:r>
            <a:r>
              <a:rPr lang="en-US" dirty="0" smtClean="0"/>
              <a:t>arranges text into two or more columns that look similar to newspaper or magazine</a:t>
            </a:r>
            <a:endParaRPr lang="en-GB" dirty="0" smtClean="0"/>
          </a:p>
          <a:p>
            <a:r>
              <a:rPr lang="en-US" b="1" dirty="0" smtClean="0"/>
              <a:t>Drop cap – </a:t>
            </a:r>
            <a:r>
              <a:rPr lang="en-US" dirty="0" smtClean="0"/>
              <a:t>Formats the first letter in paragraph to be dropped across two or more lines.</a:t>
            </a:r>
            <a:endParaRPr lang="en-GB" dirty="0" smtClean="0"/>
          </a:p>
        </p:txBody>
      </p:sp>
    </p:spTree>
    <p:extLst>
      <p:ext uri="{BB962C8B-B14F-4D97-AF65-F5344CB8AC3E}">
        <p14:creationId xmlns:p14="http://schemas.microsoft.com/office/powerpoint/2010/main" val="278136815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44062"/>
            <a:ext cx="10515600" cy="5332901"/>
          </a:xfrm>
        </p:spPr>
        <p:txBody>
          <a:bodyPr>
            <a:normAutofit fontScale="92500" lnSpcReduction="10000"/>
          </a:bodyPr>
          <a:lstStyle/>
          <a:p>
            <a:r>
              <a:rPr lang="en-US" b="1" dirty="0"/>
              <a:t>Word processing </a:t>
            </a:r>
            <a:r>
              <a:rPr lang="en-US" dirty="0"/>
              <a:t>is the process of creating a word document and involves typing, editing, formatting and printing of text document using a word processor</a:t>
            </a:r>
            <a:r>
              <a:rPr lang="en-US" dirty="0" smtClean="0"/>
              <a:t>.</a:t>
            </a:r>
          </a:p>
          <a:p>
            <a:endParaRPr lang="en-GB" dirty="0"/>
          </a:p>
          <a:p>
            <a:r>
              <a:rPr lang="en-US" b="1" dirty="0"/>
              <a:t>Word processor is</a:t>
            </a:r>
            <a:r>
              <a:rPr lang="en-US" dirty="0"/>
              <a:t> a tool or program that can be used to create, edit, format, store and print a document that contains text and graphics </a:t>
            </a:r>
            <a:endParaRPr lang="en-US" dirty="0" smtClean="0"/>
          </a:p>
          <a:p>
            <a:endParaRPr lang="en-GB" dirty="0"/>
          </a:p>
          <a:p>
            <a:r>
              <a:rPr lang="en-US" dirty="0"/>
              <a:t>Examples of word processors include: Microsoft Word, Corel WordPerfect, Lotus WordPro, Apple Pages, OpenOffice.org Writer, etc.</a:t>
            </a:r>
            <a:endParaRPr lang="en-GB" dirty="0"/>
          </a:p>
          <a:p>
            <a:endParaRPr lang="en-GB" dirty="0"/>
          </a:p>
        </p:txBody>
      </p:sp>
    </p:spTree>
    <p:extLst>
      <p:ext uri="{BB962C8B-B14F-4D97-AF65-F5344CB8AC3E}">
        <p14:creationId xmlns:p14="http://schemas.microsoft.com/office/powerpoint/2010/main" val="24991681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62500" lnSpcReduction="20000"/>
          </a:bodyPr>
          <a:lstStyle/>
          <a:p>
            <a:r>
              <a:rPr lang="en-US" b="1" dirty="0"/>
              <a:t>Clipart:</a:t>
            </a:r>
            <a:r>
              <a:rPr lang="en-GB" dirty="0"/>
              <a:t>, </a:t>
            </a:r>
            <a:r>
              <a:rPr lang="en-US" dirty="0"/>
              <a:t>refers to pre-made images about various subjects used to illustrate concepts in documents.</a:t>
            </a:r>
            <a:endParaRPr lang="en-GB" dirty="0"/>
          </a:p>
          <a:p>
            <a:r>
              <a:rPr lang="en-US" b="1" dirty="0"/>
              <a:t>Templates: </a:t>
            </a:r>
            <a:r>
              <a:rPr lang="en-US" dirty="0"/>
              <a:t>establish the initial document layouts and formats for various document types.</a:t>
            </a:r>
            <a:endParaRPr lang="en-GB" dirty="0"/>
          </a:p>
          <a:p>
            <a:r>
              <a:rPr lang="en-US" b="1" dirty="0"/>
              <a:t>Printing:</a:t>
            </a:r>
            <a:r>
              <a:rPr lang="en-US" dirty="0"/>
              <a:t> allows a user to obtain a hard copy of a document from the printer.</a:t>
            </a:r>
            <a:endParaRPr lang="en-GB" dirty="0"/>
          </a:p>
          <a:p>
            <a:r>
              <a:rPr lang="en-US" b="1" dirty="0"/>
              <a:t>Word Count: </a:t>
            </a:r>
            <a:r>
              <a:rPr lang="en-US" dirty="0"/>
              <a:t>Establishes the number of words, characters, paragraphs, etc. in a document.</a:t>
            </a:r>
            <a:endParaRPr lang="en-GB" dirty="0"/>
          </a:p>
          <a:p>
            <a:r>
              <a:rPr lang="en-US" b="1" dirty="0"/>
              <a:t>Headers and Footers:</a:t>
            </a:r>
            <a:r>
              <a:rPr lang="en-US" dirty="0"/>
              <a:t> Used to insert text in the top and bottom margin through the document.</a:t>
            </a:r>
            <a:endParaRPr lang="en-GB" dirty="0"/>
          </a:p>
          <a:p>
            <a:r>
              <a:rPr lang="en-US" b="1" dirty="0"/>
              <a:t>Footnotes</a:t>
            </a:r>
            <a:r>
              <a:rPr lang="en-US" dirty="0"/>
              <a:t> and </a:t>
            </a:r>
            <a:r>
              <a:rPr lang="en-US" b="1" dirty="0"/>
              <a:t>Endnotes</a:t>
            </a:r>
            <a:r>
              <a:rPr lang="en-US" dirty="0"/>
              <a:t> are used as references that provide additional information about a word or phrase within a document.</a:t>
            </a:r>
            <a:endParaRPr lang="en-GB" dirty="0"/>
          </a:p>
          <a:p>
            <a:r>
              <a:rPr lang="en-US" b="1" dirty="0"/>
              <a:t>Insert</a:t>
            </a:r>
            <a:r>
              <a:rPr lang="en-GB" dirty="0"/>
              <a:t> and </a:t>
            </a:r>
            <a:r>
              <a:rPr lang="en-US" b="1" dirty="0"/>
              <a:t>Delete</a:t>
            </a:r>
            <a:r>
              <a:rPr lang="en-GB" dirty="0"/>
              <a:t> allows a user to add and remove portions of text while editing document</a:t>
            </a:r>
            <a:r>
              <a:rPr lang="en-GB" dirty="0" smtClean="0"/>
              <a:t>.</a:t>
            </a:r>
            <a:r>
              <a:rPr lang="en-US" b="1" dirty="0"/>
              <a:t> </a:t>
            </a:r>
            <a:endParaRPr lang="en-GB" dirty="0"/>
          </a:p>
          <a:p>
            <a:endParaRPr lang="en-GB" dirty="0"/>
          </a:p>
        </p:txBody>
      </p:sp>
    </p:spTree>
    <p:extLst>
      <p:ext uri="{BB962C8B-B14F-4D97-AF65-F5344CB8AC3E}">
        <p14:creationId xmlns:p14="http://schemas.microsoft.com/office/powerpoint/2010/main" val="34999852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COMMON PARTS OF A WORD PROCESSOR</a:t>
            </a:r>
            <a:endParaRPr lang="en-GB" dirty="0"/>
          </a:p>
        </p:txBody>
      </p:sp>
      <p:sp>
        <p:nvSpPr>
          <p:cNvPr id="3" name="Content Placeholder 2"/>
          <p:cNvSpPr>
            <a:spLocks noGrp="1"/>
          </p:cNvSpPr>
          <p:nvPr>
            <p:ph idx="1"/>
          </p:nvPr>
        </p:nvSpPr>
        <p:spPr>
          <a:xfrm>
            <a:off x="838200" y="1690688"/>
            <a:ext cx="10515600" cy="4748212"/>
          </a:xfrm>
        </p:spPr>
        <p:txBody>
          <a:bodyPr>
            <a:normAutofit fontScale="85000" lnSpcReduction="20000"/>
          </a:bodyPr>
          <a:lstStyle/>
          <a:p>
            <a:r>
              <a:rPr lang="en-US" b="1" dirty="0" smtClean="0"/>
              <a:t>Title </a:t>
            </a:r>
            <a:r>
              <a:rPr lang="en-US" b="1" dirty="0"/>
              <a:t>bar</a:t>
            </a:r>
            <a:r>
              <a:rPr lang="en-US" dirty="0"/>
              <a:t>—indicates the task currently running. On the right hand side of the title are the minimize, restore/minimize and close buttons</a:t>
            </a:r>
            <a:endParaRPr lang="en-GB" dirty="0"/>
          </a:p>
          <a:p>
            <a:r>
              <a:rPr lang="en-US" b="1" dirty="0"/>
              <a:t>Menu bar</a:t>
            </a:r>
            <a:r>
              <a:rPr lang="en-US" dirty="0"/>
              <a:t>—provides the user with a group of commands that are used to manipulate the document</a:t>
            </a:r>
            <a:endParaRPr lang="en-GB" dirty="0"/>
          </a:p>
          <a:p>
            <a:r>
              <a:rPr lang="en-US" b="1" dirty="0"/>
              <a:t>Tool bars</a:t>
            </a:r>
            <a:r>
              <a:rPr lang="en-US" dirty="0"/>
              <a:t>—consist of sets of command buttons for quick execution of frequently used groups of commands.</a:t>
            </a:r>
            <a:endParaRPr lang="en-GB" dirty="0"/>
          </a:p>
          <a:p>
            <a:r>
              <a:rPr lang="en-US" b="1" dirty="0"/>
              <a:t>Document window</a:t>
            </a:r>
            <a:r>
              <a:rPr lang="en-US" dirty="0"/>
              <a:t>—this is the working area where the document is created</a:t>
            </a:r>
            <a:endParaRPr lang="en-GB" dirty="0"/>
          </a:p>
          <a:p>
            <a:r>
              <a:rPr lang="en-US" b="1" dirty="0"/>
              <a:t>Status bar</a:t>
            </a:r>
            <a:r>
              <a:rPr lang="en-US" dirty="0"/>
              <a:t>—Displays information that the user may need to know such as the current position of the insertion point, progress, edit mode, etc</a:t>
            </a:r>
            <a:r>
              <a:rPr lang="en-US" dirty="0" smtClean="0"/>
              <a:t>.</a:t>
            </a:r>
            <a:r>
              <a:rPr lang="en-US" b="1" dirty="0"/>
              <a:t> </a:t>
            </a:r>
            <a:endParaRPr lang="en-GB" dirty="0"/>
          </a:p>
          <a:p>
            <a:endParaRPr lang="en-GB" dirty="0"/>
          </a:p>
        </p:txBody>
      </p:sp>
    </p:spTree>
    <p:extLst>
      <p:ext uri="{BB962C8B-B14F-4D97-AF65-F5344CB8AC3E}">
        <p14:creationId xmlns:p14="http://schemas.microsoft.com/office/powerpoint/2010/main" val="28491716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ADVANTAGES OF ELECTRONIC WORD PROCESSOR OVER TYPE WRITERS</a:t>
            </a:r>
            <a:endParaRPr lang="en-GB" dirty="0"/>
          </a:p>
        </p:txBody>
      </p:sp>
      <p:sp>
        <p:nvSpPr>
          <p:cNvPr id="3" name="Content Placeholder 2"/>
          <p:cNvSpPr>
            <a:spLocks noGrp="1"/>
          </p:cNvSpPr>
          <p:nvPr>
            <p:ph idx="1"/>
          </p:nvPr>
        </p:nvSpPr>
        <p:spPr/>
        <p:txBody>
          <a:bodyPr>
            <a:normAutofit fontScale="77500" lnSpcReduction="20000"/>
          </a:bodyPr>
          <a:lstStyle/>
          <a:p>
            <a:pPr lvl="0"/>
            <a:r>
              <a:rPr lang="en-GB" dirty="0"/>
              <a:t>Word processors can save softcopies for future use </a:t>
            </a:r>
            <a:r>
              <a:rPr lang="en-GB" b="1" dirty="0"/>
              <a:t>while</a:t>
            </a:r>
            <a:r>
              <a:rPr lang="en-GB" dirty="0"/>
              <a:t> with a type writer; a document has to be fully retyped if needed again.</a:t>
            </a:r>
          </a:p>
          <a:p>
            <a:pPr lvl="0"/>
            <a:r>
              <a:rPr lang="en-GB" dirty="0"/>
              <a:t>During typing with a word processor, it is possible to undo a mistake, </a:t>
            </a:r>
            <a:r>
              <a:rPr lang="en-GB" b="1" dirty="0"/>
              <a:t>while</a:t>
            </a:r>
            <a:r>
              <a:rPr lang="en-GB" dirty="0"/>
              <a:t> any error made with a type writer is immediately impacted on the printout.</a:t>
            </a:r>
          </a:p>
          <a:p>
            <a:pPr lvl="0"/>
            <a:r>
              <a:rPr lang="en-GB" dirty="0"/>
              <a:t>A type writer prints one character at a time</a:t>
            </a:r>
            <a:r>
              <a:rPr lang="en-GB" b="1" dirty="0"/>
              <a:t> while</a:t>
            </a:r>
            <a:r>
              <a:rPr lang="en-GB" dirty="0"/>
              <a:t> a word processor prints many pages at a time.</a:t>
            </a:r>
          </a:p>
          <a:p>
            <a:pPr lvl="0"/>
            <a:r>
              <a:rPr lang="en-GB" dirty="0"/>
              <a:t>There is a variety of quick text formatting features such as bold, italic, underline, colour, etc. in a word processor </a:t>
            </a:r>
            <a:r>
              <a:rPr lang="en-GB" b="1" dirty="0"/>
              <a:t>whereas</a:t>
            </a:r>
            <a:r>
              <a:rPr lang="en-GB" dirty="0"/>
              <a:t> there are limited formatting options with a typewriter</a:t>
            </a:r>
            <a:r>
              <a:rPr lang="en-GB" dirty="0" smtClean="0"/>
              <a:t>.</a:t>
            </a:r>
            <a:endParaRPr lang="en-GB" dirty="0"/>
          </a:p>
        </p:txBody>
      </p:sp>
    </p:spTree>
    <p:extLst>
      <p:ext uri="{BB962C8B-B14F-4D97-AF65-F5344CB8AC3E}">
        <p14:creationId xmlns:p14="http://schemas.microsoft.com/office/powerpoint/2010/main" val="65363841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23900"/>
            <a:ext cx="10515600" cy="5453063"/>
          </a:xfrm>
        </p:spPr>
        <p:txBody>
          <a:bodyPr>
            <a:normAutofit fontScale="92500" lnSpcReduction="20000"/>
          </a:bodyPr>
          <a:lstStyle/>
          <a:p>
            <a:pPr lvl="0"/>
            <a:r>
              <a:rPr lang="en-GB" dirty="0" smtClean="0"/>
              <a:t>A word processor provides grammar and spell check options </a:t>
            </a:r>
            <a:r>
              <a:rPr lang="en-GB" b="1" dirty="0" smtClean="0"/>
              <a:t>whereas</a:t>
            </a:r>
            <a:r>
              <a:rPr lang="en-GB" dirty="0" smtClean="0"/>
              <a:t> a typewriter cannot help in spell checking.</a:t>
            </a:r>
          </a:p>
          <a:p>
            <a:pPr lvl="0"/>
            <a:r>
              <a:rPr lang="en-GB" dirty="0" smtClean="0"/>
              <a:t>It is easier to insert graphics and drawings in a word processor </a:t>
            </a:r>
            <a:r>
              <a:rPr lang="en-GB" b="1" dirty="0" smtClean="0"/>
              <a:t>yet </a:t>
            </a:r>
            <a:r>
              <a:rPr lang="en-GB" dirty="0" smtClean="0"/>
              <a:t>it is not easy to draw with a type writer.</a:t>
            </a:r>
          </a:p>
          <a:p>
            <a:pPr lvl="0"/>
            <a:r>
              <a:rPr lang="en-GB" dirty="0" smtClean="0"/>
              <a:t>A word processor allows the user to type continuously without pressing the enter key at the end of each line (word wrap) </a:t>
            </a:r>
            <a:r>
              <a:rPr lang="en-GB" b="1" dirty="0" smtClean="0"/>
              <a:t>whereas</a:t>
            </a:r>
            <a:r>
              <a:rPr lang="en-GB" dirty="0" smtClean="0"/>
              <a:t> the user needs to advance the lever of a typewriter manually, at the end of every line.</a:t>
            </a:r>
          </a:p>
          <a:p>
            <a:pPr lvl="0"/>
            <a:r>
              <a:rPr lang="en-GB" dirty="0" smtClean="0"/>
              <a:t>It is very simple to align text in a document to Left, Centre, Right or Justified </a:t>
            </a:r>
            <a:r>
              <a:rPr lang="en-GB" b="1" dirty="0" smtClean="0"/>
              <a:t>whereas</a:t>
            </a:r>
            <a:r>
              <a:rPr lang="en-GB" dirty="0" smtClean="0"/>
              <a:t> with a type writer, one has to manually align the text, which is very difficult.</a:t>
            </a:r>
          </a:p>
          <a:p>
            <a:endParaRPr lang="en-GB" dirty="0"/>
          </a:p>
        </p:txBody>
      </p:sp>
    </p:spTree>
    <p:extLst>
      <p:ext uri="{BB962C8B-B14F-4D97-AF65-F5344CB8AC3E}">
        <p14:creationId xmlns:p14="http://schemas.microsoft.com/office/powerpoint/2010/main" val="33246228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lvl="0"/>
            <a:r>
              <a:rPr lang="en-GB" dirty="0" smtClean="0"/>
              <a:t>A word processor has edit features such as Copy and Paste in which repeatedly occurring text in a document can be copied to and pasted from the clipboard</a:t>
            </a:r>
            <a:r>
              <a:rPr lang="en-GB" b="1" dirty="0" smtClean="0"/>
              <a:t> whereas</a:t>
            </a:r>
            <a:r>
              <a:rPr lang="en-GB" dirty="0" smtClean="0"/>
              <a:t> a type writer has no clipboard.</a:t>
            </a:r>
          </a:p>
          <a:p>
            <a:pPr lvl="0"/>
            <a:r>
              <a:rPr lang="en-GB" dirty="0" smtClean="0"/>
              <a:t>A word processor can work on many pages at a go by inserting pages numbers, footers, headers, watermarks, etc.</a:t>
            </a:r>
            <a:r>
              <a:rPr lang="en-GB" b="1" dirty="0" smtClean="0"/>
              <a:t> whereas</a:t>
            </a:r>
            <a:r>
              <a:rPr lang="en-GB" dirty="0" smtClean="0"/>
              <a:t> a type writer works on one page at a time.</a:t>
            </a:r>
          </a:p>
          <a:p>
            <a:pPr lvl="0"/>
            <a:r>
              <a:rPr lang="en-GB" dirty="0" smtClean="0"/>
              <a:t>A type writer makes a lot of noise during its operation as </a:t>
            </a:r>
            <a:r>
              <a:rPr lang="en-GB" b="1" dirty="0" smtClean="0"/>
              <a:t>compared</a:t>
            </a:r>
            <a:r>
              <a:rPr lang="en-GB" dirty="0" smtClean="0"/>
              <a:t> to a word processor which is relatively quiet. </a:t>
            </a:r>
          </a:p>
          <a:p>
            <a:endParaRPr lang="en-GB" dirty="0" smtClean="0"/>
          </a:p>
          <a:p>
            <a:endParaRPr lang="en-GB" dirty="0"/>
          </a:p>
        </p:txBody>
      </p:sp>
    </p:spTree>
    <p:extLst>
      <p:ext uri="{BB962C8B-B14F-4D97-AF65-F5344CB8AC3E}">
        <p14:creationId xmlns:p14="http://schemas.microsoft.com/office/powerpoint/2010/main" val="301759179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DISADVANTAGES OF USING ELECTRONIC WORD PROCESSORS</a:t>
            </a:r>
            <a:endParaRPr lang="en-GB" dirty="0"/>
          </a:p>
        </p:txBody>
      </p:sp>
      <p:sp>
        <p:nvSpPr>
          <p:cNvPr id="3" name="Content Placeholder 2"/>
          <p:cNvSpPr>
            <a:spLocks noGrp="1"/>
          </p:cNvSpPr>
          <p:nvPr>
            <p:ph idx="1"/>
          </p:nvPr>
        </p:nvSpPr>
        <p:spPr/>
        <p:txBody>
          <a:bodyPr>
            <a:normAutofit fontScale="92500" lnSpcReduction="10000"/>
          </a:bodyPr>
          <a:lstStyle/>
          <a:p>
            <a:pPr lvl="0"/>
            <a:r>
              <a:rPr lang="en-GB" dirty="0" smtClean="0"/>
              <a:t>Word </a:t>
            </a:r>
            <a:r>
              <a:rPr lang="en-GB" dirty="0"/>
              <a:t>processors cannot be used without Electricity.</a:t>
            </a:r>
          </a:p>
          <a:p>
            <a:pPr lvl="0"/>
            <a:r>
              <a:rPr lang="en-GB" dirty="0"/>
              <a:t>Word processors Use is Expensive due to the cost of computers.</a:t>
            </a:r>
          </a:p>
          <a:p>
            <a:pPr lvl="0"/>
            <a:r>
              <a:rPr lang="en-GB" dirty="0"/>
              <a:t>They have led to Unemployment of typists because one person using a word processor can do a lot of work in a short time, which would be done by many using type writers.</a:t>
            </a:r>
          </a:p>
          <a:p>
            <a:pPr lvl="0"/>
            <a:r>
              <a:rPr lang="en-GB" dirty="0"/>
              <a:t>Many people are Computer illiterate, and cannot use the program</a:t>
            </a:r>
            <a:r>
              <a:rPr lang="en-GB" dirty="0" smtClean="0"/>
              <a:t>.</a:t>
            </a:r>
            <a:endParaRPr lang="en-GB" dirty="0"/>
          </a:p>
        </p:txBody>
      </p:sp>
    </p:spTree>
    <p:extLst>
      <p:ext uri="{BB962C8B-B14F-4D97-AF65-F5344CB8AC3E}">
        <p14:creationId xmlns:p14="http://schemas.microsoft.com/office/powerpoint/2010/main" val="234253276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59854"/>
            <a:ext cx="10515600" cy="5417109"/>
          </a:xfrm>
        </p:spPr>
        <p:txBody>
          <a:bodyPr>
            <a:normAutofit/>
          </a:bodyPr>
          <a:lstStyle/>
          <a:p>
            <a:pPr lvl="0"/>
            <a:r>
              <a:rPr lang="en-GB" dirty="0" smtClean="0"/>
              <a:t>Computers have Viruses, which lead to loss of data in soft copies.</a:t>
            </a:r>
          </a:p>
          <a:p>
            <a:pPr lvl="0"/>
            <a:r>
              <a:rPr lang="en-GB" dirty="0" smtClean="0"/>
              <a:t>Using word processors on light emitting computer monitors for long leads to eye disorders, which isn’t the case with type writers</a:t>
            </a:r>
          </a:p>
          <a:p>
            <a:r>
              <a:rPr lang="en-GB" dirty="0" smtClean="0"/>
              <a:t>Word processors require purchase of hard ware like printers in order to obtain hard copies yet with typewriters, whatever is typed is permanent and instantly available as a hard copy: there is no delay for printing or risk of unintended file </a:t>
            </a:r>
          </a:p>
          <a:p>
            <a:endParaRPr lang="en-GB" dirty="0"/>
          </a:p>
        </p:txBody>
      </p:sp>
    </p:spTree>
    <p:extLst>
      <p:ext uri="{BB962C8B-B14F-4D97-AF65-F5344CB8AC3E}">
        <p14:creationId xmlns:p14="http://schemas.microsoft.com/office/powerpoint/2010/main" val="185017919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COMMONLY USED WORD PROCESSING KEYBOARD SHORTCUTS</a:t>
            </a:r>
            <a:endParaRPr lang="en-GB" dirty="0"/>
          </a:p>
        </p:txBody>
      </p:sp>
      <p:sp>
        <p:nvSpPr>
          <p:cNvPr id="4" name="Content Placeholder 3"/>
          <p:cNvSpPr>
            <a:spLocks noGrp="1"/>
          </p:cNvSpPr>
          <p:nvPr>
            <p:ph sz="half" idx="1"/>
          </p:nvPr>
        </p:nvSpPr>
        <p:spPr/>
        <p:txBody>
          <a:bodyPr>
            <a:normAutofit fontScale="85000" lnSpcReduction="20000"/>
          </a:bodyPr>
          <a:lstStyle/>
          <a:p>
            <a:r>
              <a:rPr lang="en-US" b="1" dirty="0"/>
              <a:t>Ctrl- ] or [</a:t>
            </a:r>
            <a:endParaRPr lang="en-GB" dirty="0"/>
          </a:p>
          <a:p>
            <a:r>
              <a:rPr lang="en-US" b="1" dirty="0"/>
              <a:t>Increase/ Reduce Font</a:t>
            </a:r>
            <a:endParaRPr lang="en-GB" dirty="0"/>
          </a:p>
          <a:p>
            <a:r>
              <a:rPr lang="en-US" b="1" dirty="0"/>
              <a:t>Ctrl-A</a:t>
            </a:r>
            <a:endParaRPr lang="en-GB" dirty="0"/>
          </a:p>
          <a:p>
            <a:r>
              <a:rPr lang="en-US" b="1" dirty="0"/>
              <a:t>Ctrl-Alt-C	©</a:t>
            </a:r>
            <a:endParaRPr lang="en-GB" dirty="0"/>
          </a:p>
          <a:p>
            <a:r>
              <a:rPr lang="en-US" b="1" dirty="0"/>
              <a:t>Ctrl-Alt-E	Endnote</a:t>
            </a:r>
            <a:endParaRPr lang="en-GB" dirty="0"/>
          </a:p>
          <a:p>
            <a:r>
              <a:rPr lang="en-US" b="1" dirty="0"/>
              <a:t>Ctrl-Alt-F	Footnote</a:t>
            </a:r>
            <a:endParaRPr lang="en-GB" dirty="0"/>
          </a:p>
          <a:p>
            <a:r>
              <a:rPr lang="en-US" b="1" dirty="0"/>
              <a:t>Ctrl-Alt-S	Split a window</a:t>
            </a:r>
            <a:endParaRPr lang="en-GB" dirty="0"/>
          </a:p>
          <a:p>
            <a:endParaRPr lang="en-GB" dirty="0"/>
          </a:p>
        </p:txBody>
      </p:sp>
      <p:sp>
        <p:nvSpPr>
          <p:cNvPr id="5" name="Content Placeholder 4"/>
          <p:cNvSpPr>
            <a:spLocks noGrp="1"/>
          </p:cNvSpPr>
          <p:nvPr>
            <p:ph sz="half" idx="2"/>
          </p:nvPr>
        </p:nvSpPr>
        <p:spPr/>
        <p:txBody>
          <a:bodyPr>
            <a:normAutofit fontScale="85000" lnSpcReduction="20000"/>
          </a:bodyPr>
          <a:lstStyle/>
          <a:p>
            <a:r>
              <a:rPr lang="en-US" b="1" dirty="0"/>
              <a:t>Ctrl-Alt-U	Table—removes border lines</a:t>
            </a:r>
            <a:endParaRPr lang="en-GB" dirty="0"/>
          </a:p>
          <a:p>
            <a:r>
              <a:rPr lang="en-US" b="1" dirty="0"/>
              <a:t>Ctrl-Alt-Y	Repeat Find</a:t>
            </a:r>
            <a:endParaRPr lang="en-GB" dirty="0"/>
          </a:p>
          <a:p>
            <a:r>
              <a:rPr lang="en-US" b="1" dirty="0"/>
              <a:t>Ctrl-B	Bold</a:t>
            </a:r>
            <a:endParaRPr lang="en-GB" dirty="0"/>
          </a:p>
          <a:p>
            <a:r>
              <a:rPr lang="en-US" b="1" dirty="0"/>
              <a:t>Ctrl-C	Copy</a:t>
            </a:r>
            <a:endParaRPr lang="en-GB" dirty="0"/>
          </a:p>
          <a:p>
            <a:r>
              <a:rPr lang="en-US" b="1" dirty="0"/>
              <a:t>Ctrl-click	Select Sentence</a:t>
            </a:r>
            <a:endParaRPr lang="en-GB" dirty="0"/>
          </a:p>
          <a:p>
            <a:r>
              <a:rPr lang="en-US" b="1" dirty="0"/>
              <a:t>Ctrl-Enter	Break—page</a:t>
            </a:r>
            <a:endParaRPr lang="en-GB" dirty="0"/>
          </a:p>
          <a:p>
            <a:r>
              <a:rPr lang="en-US" b="1" dirty="0"/>
              <a:t>Ctrl-F	</a:t>
            </a:r>
            <a:r>
              <a:rPr lang="en-US" b="1" dirty="0" smtClean="0"/>
              <a:t>Find</a:t>
            </a:r>
            <a:endParaRPr lang="en-GB" dirty="0"/>
          </a:p>
        </p:txBody>
      </p:sp>
    </p:spTree>
    <p:extLst>
      <p:ext uri="{BB962C8B-B14F-4D97-AF65-F5344CB8AC3E}">
        <p14:creationId xmlns:p14="http://schemas.microsoft.com/office/powerpoint/2010/main" val="617716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609600"/>
            <a:ext cx="5181600" cy="5567363"/>
          </a:xfrm>
        </p:spPr>
        <p:txBody>
          <a:bodyPr>
            <a:normAutofit fontScale="70000" lnSpcReduction="20000"/>
          </a:bodyPr>
          <a:lstStyle/>
          <a:p>
            <a:r>
              <a:rPr lang="en-US" b="1" dirty="0"/>
              <a:t>Ctrl-F10	Maximize window</a:t>
            </a:r>
            <a:endParaRPr lang="en-GB" dirty="0"/>
          </a:p>
          <a:p>
            <a:r>
              <a:rPr lang="en-US" b="1" dirty="0"/>
              <a:t>Ctrl-F4	Close</a:t>
            </a:r>
            <a:endParaRPr lang="en-GB" dirty="0"/>
          </a:p>
          <a:p>
            <a:r>
              <a:rPr lang="en-US" b="1" dirty="0"/>
              <a:t>Ctrl-F5	Document window—restore</a:t>
            </a:r>
            <a:endParaRPr lang="en-GB" dirty="0"/>
          </a:p>
          <a:p>
            <a:r>
              <a:rPr lang="en-US" b="1" dirty="0"/>
              <a:t>Ctrl-H	 Replace</a:t>
            </a:r>
          </a:p>
          <a:p>
            <a:r>
              <a:rPr lang="en-US" b="1" dirty="0"/>
              <a:t>Ctrl-I Italics</a:t>
            </a:r>
            <a:endParaRPr lang="en-GB" dirty="0"/>
          </a:p>
          <a:p>
            <a:r>
              <a:rPr lang="en-US" b="1" dirty="0" smtClean="0"/>
              <a:t>Ctrl-J</a:t>
            </a:r>
            <a:r>
              <a:rPr lang="en-US" b="1" dirty="0"/>
              <a:t>	 </a:t>
            </a:r>
            <a:r>
              <a:rPr lang="en-US" b="1" dirty="0" smtClean="0"/>
              <a:t>Justify—Full</a:t>
            </a:r>
          </a:p>
          <a:p>
            <a:r>
              <a:rPr lang="en-US" b="1" dirty="0"/>
              <a:t>Ctrl-K 	Hyperlink</a:t>
            </a:r>
            <a:endParaRPr lang="en-GB" dirty="0"/>
          </a:p>
          <a:p>
            <a:r>
              <a:rPr lang="en-US" b="1" dirty="0"/>
              <a:t>Ctrl-L	 Align—Left</a:t>
            </a:r>
            <a:endParaRPr lang="en-GB" dirty="0"/>
          </a:p>
          <a:p>
            <a:r>
              <a:rPr lang="en-US" b="1" dirty="0"/>
              <a:t>Ctrl-N	 New document</a:t>
            </a:r>
            <a:endParaRPr lang="en-GB" dirty="0"/>
          </a:p>
          <a:p>
            <a:r>
              <a:rPr lang="en-US" b="1" dirty="0"/>
              <a:t>Ctrl-O	Open a </a:t>
            </a:r>
            <a:r>
              <a:rPr lang="en-US" b="1" dirty="0" smtClean="0"/>
              <a:t>document</a:t>
            </a:r>
          </a:p>
          <a:p>
            <a:r>
              <a:rPr lang="en-US" b="1" dirty="0"/>
              <a:t>Ctrl-P	 Print</a:t>
            </a:r>
            <a:endParaRPr lang="en-GB" dirty="0"/>
          </a:p>
          <a:p>
            <a:r>
              <a:rPr lang="en-US" b="1" dirty="0"/>
              <a:t>Ctrl-R	Align—Right</a:t>
            </a:r>
            <a:endParaRPr lang="en-GB" dirty="0"/>
          </a:p>
          <a:p>
            <a:endParaRPr lang="en-GB" dirty="0"/>
          </a:p>
          <a:p>
            <a:endParaRPr lang="en-GB" dirty="0"/>
          </a:p>
        </p:txBody>
      </p:sp>
      <p:sp>
        <p:nvSpPr>
          <p:cNvPr id="4" name="Content Placeholder 3"/>
          <p:cNvSpPr>
            <a:spLocks noGrp="1"/>
          </p:cNvSpPr>
          <p:nvPr>
            <p:ph sz="half" idx="2"/>
          </p:nvPr>
        </p:nvSpPr>
        <p:spPr>
          <a:xfrm>
            <a:off x="6172200" y="609600"/>
            <a:ext cx="5181600" cy="5567363"/>
          </a:xfrm>
        </p:spPr>
        <p:txBody>
          <a:bodyPr>
            <a:normAutofit fontScale="70000" lnSpcReduction="20000"/>
          </a:bodyPr>
          <a:lstStyle/>
          <a:p>
            <a:r>
              <a:rPr lang="en-US" b="1" dirty="0" smtClean="0"/>
              <a:t>Ctrl-S</a:t>
            </a:r>
            <a:r>
              <a:rPr lang="en-US" b="1" dirty="0"/>
              <a:t>	Save</a:t>
            </a:r>
            <a:endParaRPr lang="en-GB" dirty="0"/>
          </a:p>
          <a:p>
            <a:r>
              <a:rPr lang="en-US" b="1" dirty="0"/>
              <a:t>Ctrl-Shift-C Copy formatting</a:t>
            </a:r>
            <a:endParaRPr lang="en-GB" dirty="0"/>
          </a:p>
          <a:p>
            <a:r>
              <a:rPr lang="en-US" b="1" dirty="0"/>
              <a:t>Ctrl-Shift-D Double Underline</a:t>
            </a:r>
            <a:endParaRPr lang="en-GB" dirty="0"/>
          </a:p>
          <a:p>
            <a:r>
              <a:rPr lang="en-US" b="1" dirty="0"/>
              <a:t>Ctrl-Shift-W Underline words only</a:t>
            </a:r>
            <a:endParaRPr lang="en-GB" dirty="0"/>
          </a:p>
          <a:p>
            <a:r>
              <a:rPr lang="en-US" b="1" dirty="0"/>
              <a:t>Ctrl-U	Underline</a:t>
            </a:r>
            <a:endParaRPr lang="en-GB" dirty="0"/>
          </a:p>
          <a:p>
            <a:r>
              <a:rPr lang="en-US" b="1" dirty="0"/>
              <a:t>Ctrl-V	Paste</a:t>
            </a:r>
            <a:endParaRPr lang="en-GB" dirty="0"/>
          </a:p>
          <a:p>
            <a:r>
              <a:rPr lang="en-US" b="1" dirty="0"/>
              <a:t>Ctrl-W	Close</a:t>
            </a:r>
            <a:endParaRPr lang="en-GB" dirty="0"/>
          </a:p>
          <a:p>
            <a:r>
              <a:rPr lang="en-US" b="1" dirty="0"/>
              <a:t>Ctrl-X	Cut</a:t>
            </a:r>
            <a:endParaRPr lang="en-GB" dirty="0"/>
          </a:p>
          <a:p>
            <a:r>
              <a:rPr lang="en-US" b="1" dirty="0"/>
              <a:t>Ctrl-Y	Repeat/Redo</a:t>
            </a:r>
            <a:endParaRPr lang="en-GB" dirty="0"/>
          </a:p>
          <a:p>
            <a:r>
              <a:rPr lang="en-US" b="1" dirty="0"/>
              <a:t>F12	Save As</a:t>
            </a:r>
            <a:endParaRPr lang="en-GB" dirty="0"/>
          </a:p>
          <a:p>
            <a:r>
              <a:rPr lang="en-US" b="1" dirty="0"/>
              <a:t>Shift-F3	Case change (capitalization)</a:t>
            </a:r>
            <a:endParaRPr lang="en-GB" dirty="0"/>
          </a:p>
          <a:p>
            <a:r>
              <a:rPr lang="en-US" b="1" dirty="0"/>
              <a:t>Ctrl + A Select All</a:t>
            </a:r>
            <a:endParaRPr lang="en-GB" dirty="0"/>
          </a:p>
          <a:p>
            <a:endParaRPr lang="en-GB" dirty="0"/>
          </a:p>
          <a:p>
            <a:endParaRPr lang="en-GB" dirty="0"/>
          </a:p>
        </p:txBody>
      </p:sp>
    </p:spTree>
    <p:extLst>
      <p:ext uri="{BB962C8B-B14F-4D97-AF65-F5344CB8AC3E}">
        <p14:creationId xmlns:p14="http://schemas.microsoft.com/office/powerpoint/2010/main" val="22097477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SPREADSHEETS</a:t>
            </a:r>
            <a:endParaRPr lang="en-GB" dirty="0"/>
          </a:p>
        </p:txBody>
      </p:sp>
      <p:sp>
        <p:nvSpPr>
          <p:cNvPr id="3" name="Content Placeholder 2"/>
          <p:cNvSpPr>
            <a:spLocks noGrp="1"/>
          </p:cNvSpPr>
          <p:nvPr>
            <p:ph idx="1"/>
          </p:nvPr>
        </p:nvSpPr>
        <p:spPr/>
        <p:txBody>
          <a:bodyPr/>
          <a:lstStyle/>
          <a:p>
            <a:r>
              <a:rPr lang="en-GB" dirty="0"/>
              <a:t>A spreadsheet is a grid of rows and columns that accepts entry of data, allows editing, formatting and manipulation of numeric data. Spreadsheets can also display data graphically with the help of charts and graphs.</a:t>
            </a:r>
          </a:p>
          <a:p>
            <a:endParaRPr lang="en-GB" dirty="0"/>
          </a:p>
        </p:txBody>
      </p:sp>
    </p:spTree>
    <p:extLst>
      <p:ext uri="{BB962C8B-B14F-4D97-AF65-F5344CB8AC3E}">
        <p14:creationId xmlns:p14="http://schemas.microsoft.com/office/powerpoint/2010/main" val="31163919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a:bodyPr>
          <a:lstStyle/>
          <a:p>
            <a:r>
              <a:rPr lang="en-US" b="1" dirty="0"/>
              <a:t>Text editors</a:t>
            </a:r>
            <a:r>
              <a:rPr lang="en-US" dirty="0"/>
              <a:t> are simple word processors that are generally used to type without any special formatting. </a:t>
            </a:r>
            <a:endParaRPr lang="en-GB" dirty="0"/>
          </a:p>
          <a:p>
            <a:r>
              <a:rPr lang="en-US" dirty="0" smtClean="0"/>
              <a:t>Text </a:t>
            </a:r>
            <a:r>
              <a:rPr lang="en-US" dirty="0"/>
              <a:t>editors are mainly used to create small notes, </a:t>
            </a:r>
            <a:r>
              <a:rPr lang="en-GB" dirty="0"/>
              <a:t>memos</a:t>
            </a:r>
            <a:r>
              <a:rPr lang="en-US" dirty="0"/>
              <a:t> and programs. </a:t>
            </a:r>
            <a:endParaRPr lang="en-GB" dirty="0"/>
          </a:p>
          <a:p>
            <a:r>
              <a:rPr lang="en-US" dirty="0" smtClean="0"/>
              <a:t>Examples </a:t>
            </a:r>
            <a:r>
              <a:rPr lang="en-US" dirty="0"/>
              <a:t>of common text </a:t>
            </a:r>
            <a:r>
              <a:rPr lang="en-GB" dirty="0"/>
              <a:t>editors</a:t>
            </a:r>
            <a:r>
              <a:rPr lang="en-US" dirty="0"/>
              <a:t> are: Notepad, Notepad++, </a:t>
            </a:r>
            <a:r>
              <a:rPr lang="en-US" dirty="0" err="1"/>
              <a:t>Gedit</a:t>
            </a:r>
            <a:r>
              <a:rPr lang="en-US" dirty="0"/>
              <a:t> etc</a:t>
            </a:r>
            <a:r>
              <a:rPr lang="en-US" dirty="0" smtClean="0"/>
              <a:t>.</a:t>
            </a:r>
            <a:endParaRPr lang="en-GB" dirty="0"/>
          </a:p>
        </p:txBody>
      </p:sp>
    </p:spTree>
    <p:extLst>
      <p:ext uri="{BB962C8B-B14F-4D97-AF65-F5344CB8AC3E}">
        <p14:creationId xmlns:p14="http://schemas.microsoft.com/office/powerpoint/2010/main" val="16215530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TYPES OF </a:t>
            </a:r>
            <a:r>
              <a:rPr lang="en-GB" b="1" dirty="0" smtClean="0"/>
              <a:t>SPREADSHEETS</a:t>
            </a:r>
            <a:endParaRPr lang="en-GB" dirty="0"/>
          </a:p>
        </p:txBody>
      </p:sp>
      <p:sp>
        <p:nvSpPr>
          <p:cNvPr id="3" name="Content Placeholder 2"/>
          <p:cNvSpPr>
            <a:spLocks noGrp="1"/>
          </p:cNvSpPr>
          <p:nvPr>
            <p:ph idx="1"/>
          </p:nvPr>
        </p:nvSpPr>
        <p:spPr/>
        <p:txBody>
          <a:bodyPr>
            <a:normAutofit fontScale="85000" lnSpcReduction="20000"/>
          </a:bodyPr>
          <a:lstStyle/>
          <a:p>
            <a:pPr lvl="0"/>
            <a:r>
              <a:rPr lang="en-GB" b="1" dirty="0"/>
              <a:t>Manual spreadsheets</a:t>
            </a:r>
            <a:r>
              <a:rPr lang="en-GB" dirty="0"/>
              <a:t>. The manual spreadsheet is the most commonly used type by book keepers as a ledger book with many sheets of papers divided into rows and columns on which various amounts of money are entered manually using a pen or a pencil and manipulated manually with the help of a calculator.</a:t>
            </a:r>
          </a:p>
          <a:p>
            <a:pPr lvl="0"/>
            <a:r>
              <a:rPr lang="en-GB" b="1" dirty="0"/>
              <a:t>Electronic spreadsheets</a:t>
            </a:r>
            <a:r>
              <a:rPr lang="en-GB" dirty="0"/>
              <a:t>. An electronic spreadsheet is a spreadsheet prepared using a computer program that enables the user to enter values in rows and columns and to manipulate them mathematically using formulae and functions automatically</a:t>
            </a:r>
            <a:r>
              <a:rPr lang="en-GB" dirty="0" smtClean="0"/>
              <a:t>.</a:t>
            </a:r>
            <a:endParaRPr lang="en-GB" dirty="0"/>
          </a:p>
        </p:txBody>
      </p:sp>
    </p:spTree>
    <p:extLst>
      <p:ext uri="{BB962C8B-B14F-4D97-AF65-F5344CB8AC3E}">
        <p14:creationId xmlns:p14="http://schemas.microsoft.com/office/powerpoint/2010/main" val="40588678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b="1" dirty="0"/>
              <a:t>Examples of electronic spreadsheet programs include</a:t>
            </a:r>
            <a:r>
              <a:rPr lang="en-GB" dirty="0"/>
              <a:t>; </a:t>
            </a:r>
            <a:r>
              <a:rPr lang="en-GB" dirty="0" err="1"/>
              <a:t>ViscCalc</a:t>
            </a:r>
            <a:r>
              <a:rPr lang="en-GB" dirty="0"/>
              <a:t>, Lotus 1-2-3, Microsoft Office Excel, Quattro Pro, Microsoft Works, Multiplan, View sheet, Lucid 3D, etc.</a:t>
            </a:r>
          </a:p>
          <a:p>
            <a:endParaRPr lang="en-GB" dirty="0"/>
          </a:p>
          <a:p>
            <a:endParaRPr lang="en-GB" dirty="0"/>
          </a:p>
        </p:txBody>
      </p:sp>
    </p:spTree>
    <p:extLst>
      <p:ext uri="{BB962C8B-B14F-4D97-AF65-F5344CB8AC3E}">
        <p14:creationId xmlns:p14="http://schemas.microsoft.com/office/powerpoint/2010/main" val="5753936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Advantages of Manual Spreadsheets</a:t>
            </a:r>
            <a:endParaRPr lang="en-GB" dirty="0"/>
          </a:p>
        </p:txBody>
      </p:sp>
      <p:sp>
        <p:nvSpPr>
          <p:cNvPr id="3" name="Content Placeholder 2"/>
          <p:cNvSpPr>
            <a:spLocks noGrp="1"/>
          </p:cNvSpPr>
          <p:nvPr>
            <p:ph idx="1"/>
          </p:nvPr>
        </p:nvSpPr>
        <p:spPr/>
        <p:txBody>
          <a:bodyPr/>
          <a:lstStyle/>
          <a:p>
            <a:pPr lvl="0"/>
            <a:r>
              <a:rPr lang="en-GB" dirty="0"/>
              <a:t>They are easy and cheap to acquire</a:t>
            </a:r>
          </a:p>
          <a:p>
            <a:pPr lvl="0"/>
            <a:r>
              <a:rPr lang="en-GB" dirty="0"/>
              <a:t>They are easily portable</a:t>
            </a:r>
          </a:p>
          <a:p>
            <a:pPr lvl="0"/>
            <a:r>
              <a:rPr lang="en-GB" dirty="0"/>
              <a:t>They are suitable for draft or rough work</a:t>
            </a:r>
          </a:p>
          <a:p>
            <a:pPr lvl="0"/>
            <a:r>
              <a:rPr lang="en-GB" dirty="0"/>
              <a:t>They are not electronic, thus, can be used without electric power</a:t>
            </a:r>
          </a:p>
          <a:p>
            <a:pPr lvl="0"/>
            <a:r>
              <a:rPr lang="en-GB" dirty="0"/>
              <a:t>No skills are needed, hence, even a computer illiterate can use manual spreadsheets</a:t>
            </a:r>
          </a:p>
          <a:p>
            <a:endParaRPr lang="en-GB" dirty="0"/>
          </a:p>
        </p:txBody>
      </p:sp>
    </p:spTree>
    <p:extLst>
      <p:ext uri="{BB962C8B-B14F-4D97-AF65-F5344CB8AC3E}">
        <p14:creationId xmlns:p14="http://schemas.microsoft.com/office/powerpoint/2010/main" val="263215356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Disadvantages of Manual Spreadsheets</a:t>
            </a:r>
            <a:endParaRPr lang="en-GB" dirty="0"/>
          </a:p>
        </p:txBody>
      </p:sp>
      <p:sp>
        <p:nvSpPr>
          <p:cNvPr id="3" name="Content Placeholder 2"/>
          <p:cNvSpPr>
            <a:spLocks noGrp="1"/>
          </p:cNvSpPr>
          <p:nvPr>
            <p:ph idx="1"/>
          </p:nvPr>
        </p:nvSpPr>
        <p:spPr/>
        <p:txBody>
          <a:bodyPr>
            <a:normAutofit/>
          </a:bodyPr>
          <a:lstStyle/>
          <a:p>
            <a:pPr lvl="0"/>
            <a:r>
              <a:rPr lang="en-GB" dirty="0" smtClean="0"/>
              <a:t>They </a:t>
            </a:r>
            <a:r>
              <a:rPr lang="en-GB" dirty="0"/>
              <a:t>require a lot of manual effort and time</a:t>
            </a:r>
          </a:p>
          <a:p>
            <a:pPr lvl="0"/>
            <a:r>
              <a:rPr lang="en-GB" dirty="0"/>
              <a:t>Many errors are bound to be made</a:t>
            </a:r>
          </a:p>
          <a:p>
            <a:pPr lvl="0"/>
            <a:r>
              <a:rPr lang="en-GB" dirty="0"/>
              <a:t>Rubbing out to correct errors makes the work untidy</a:t>
            </a:r>
          </a:p>
          <a:p>
            <a:pPr lvl="0"/>
            <a:r>
              <a:rPr lang="en-GB" dirty="0"/>
              <a:t>They do not have pre-existing tables as opposed to electronic spreadsheets</a:t>
            </a:r>
          </a:p>
          <a:p>
            <a:pPr lvl="0"/>
            <a:r>
              <a:rPr lang="en-GB" dirty="0"/>
              <a:t>They are very small in size</a:t>
            </a:r>
          </a:p>
          <a:p>
            <a:endParaRPr lang="en-GB" dirty="0"/>
          </a:p>
        </p:txBody>
      </p:sp>
    </p:spTree>
    <p:extLst>
      <p:ext uri="{BB962C8B-B14F-4D97-AF65-F5344CB8AC3E}">
        <p14:creationId xmlns:p14="http://schemas.microsoft.com/office/powerpoint/2010/main" val="101718407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r>
              <a:rPr lang="en-GB"/>
              <a:t>They are not durable. They can easily wear and tear out</a:t>
            </a:r>
          </a:p>
          <a:p>
            <a:pPr lvl="0"/>
            <a:r>
              <a:rPr lang="en-GB"/>
              <a:t>They do not have automatic formulas that would otherwise quicken the work</a:t>
            </a:r>
          </a:p>
          <a:p>
            <a:pPr lvl="0"/>
            <a:r>
              <a:rPr lang="en-GB"/>
              <a:t>You cannot easily insert or delete extra columns and rows</a:t>
            </a:r>
            <a:endParaRPr lang="en-GB" dirty="0"/>
          </a:p>
        </p:txBody>
      </p:sp>
    </p:spTree>
    <p:extLst>
      <p:ext uri="{BB962C8B-B14F-4D97-AF65-F5344CB8AC3E}">
        <p14:creationId xmlns:p14="http://schemas.microsoft.com/office/powerpoint/2010/main" val="23039609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Advantages of Electronic </a:t>
            </a:r>
            <a:r>
              <a:rPr lang="en-GB" b="1" dirty="0" smtClean="0"/>
              <a:t>Spreadsheets</a:t>
            </a:r>
            <a:endParaRPr lang="en-GB" dirty="0"/>
          </a:p>
        </p:txBody>
      </p:sp>
      <p:sp>
        <p:nvSpPr>
          <p:cNvPr id="3" name="Content Placeholder 2"/>
          <p:cNvSpPr>
            <a:spLocks noGrp="1"/>
          </p:cNvSpPr>
          <p:nvPr>
            <p:ph idx="1"/>
          </p:nvPr>
        </p:nvSpPr>
        <p:spPr/>
        <p:txBody>
          <a:bodyPr>
            <a:normAutofit fontScale="92500" lnSpcReduction="20000"/>
          </a:bodyPr>
          <a:lstStyle/>
          <a:p>
            <a:pPr lvl="0"/>
            <a:r>
              <a:rPr lang="en-GB" dirty="0" smtClean="0"/>
              <a:t>They </a:t>
            </a:r>
            <a:r>
              <a:rPr lang="en-GB" dirty="0"/>
              <a:t>have pre-existing tables, thus, no need to draw gridlines</a:t>
            </a:r>
          </a:p>
          <a:p>
            <a:pPr lvl="0"/>
            <a:r>
              <a:rPr lang="en-GB" dirty="0"/>
              <a:t>They have in-built formulas and functions, enabling automation in calculations and work manipulations</a:t>
            </a:r>
          </a:p>
          <a:p>
            <a:pPr lvl="0"/>
            <a:r>
              <a:rPr lang="en-GB" dirty="0"/>
              <a:t>There are minimal errors and in case of any, they are easily corrected</a:t>
            </a:r>
          </a:p>
          <a:p>
            <a:pPr lvl="0"/>
            <a:r>
              <a:rPr lang="en-GB" dirty="0"/>
              <a:t>They have very large worksheets that can store a lot of work easily and for long</a:t>
            </a:r>
          </a:p>
          <a:p>
            <a:pPr lvl="0"/>
            <a:r>
              <a:rPr lang="en-GB" dirty="0"/>
              <a:t>Extra columns and rows can be inserted and deleted without any bad </a:t>
            </a:r>
            <a:r>
              <a:rPr lang="en-GB" dirty="0" smtClean="0"/>
              <a:t>effect</a:t>
            </a:r>
            <a:endParaRPr lang="en-GB" dirty="0"/>
          </a:p>
        </p:txBody>
      </p:sp>
    </p:spTree>
    <p:extLst>
      <p:ext uri="{BB962C8B-B14F-4D97-AF65-F5344CB8AC3E}">
        <p14:creationId xmlns:p14="http://schemas.microsoft.com/office/powerpoint/2010/main" val="90256149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lvl="0"/>
            <a:r>
              <a:rPr lang="en-GB" dirty="0"/>
              <a:t>The work can be protected with passwords thus ensuring security</a:t>
            </a:r>
          </a:p>
          <a:p>
            <a:pPr lvl="0"/>
            <a:r>
              <a:rPr lang="en-GB" dirty="0"/>
              <a:t>Work can be enhanced to look very attractive with various formats to suit the user’s needs</a:t>
            </a:r>
          </a:p>
          <a:p>
            <a:pPr lvl="0"/>
            <a:r>
              <a:rPr lang="en-GB" dirty="0"/>
              <a:t>The records can be sorted and filtered to get only those that you want</a:t>
            </a:r>
          </a:p>
          <a:p>
            <a:pPr lvl="0"/>
            <a:r>
              <a:rPr lang="en-GB" dirty="0"/>
              <a:t>They allow printing of multiple copies without re-creation</a:t>
            </a:r>
          </a:p>
          <a:p>
            <a:endParaRPr lang="en-GB" dirty="0"/>
          </a:p>
        </p:txBody>
      </p:sp>
    </p:spTree>
    <p:extLst>
      <p:ext uri="{BB962C8B-B14F-4D97-AF65-F5344CB8AC3E}">
        <p14:creationId xmlns:p14="http://schemas.microsoft.com/office/powerpoint/2010/main" val="402672777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Disadvantages of Electronic Spreadsheets</a:t>
            </a:r>
            <a:endParaRPr lang="en-GB" dirty="0"/>
          </a:p>
        </p:txBody>
      </p:sp>
      <p:sp>
        <p:nvSpPr>
          <p:cNvPr id="3" name="Content Placeholder 2"/>
          <p:cNvSpPr>
            <a:spLocks noGrp="1"/>
          </p:cNvSpPr>
          <p:nvPr>
            <p:ph idx="1"/>
          </p:nvPr>
        </p:nvSpPr>
        <p:spPr/>
        <p:txBody>
          <a:bodyPr>
            <a:normAutofit fontScale="92500" lnSpcReduction="20000"/>
          </a:bodyPr>
          <a:lstStyle/>
          <a:p>
            <a:pPr lvl="0"/>
            <a:r>
              <a:rPr lang="en-GB" dirty="0" smtClean="0"/>
              <a:t>They </a:t>
            </a:r>
            <a:r>
              <a:rPr lang="en-GB" dirty="0"/>
              <a:t>are expensive to buy and maintain</a:t>
            </a:r>
          </a:p>
          <a:p>
            <a:pPr lvl="0"/>
            <a:r>
              <a:rPr lang="en-GB" dirty="0"/>
              <a:t>They are electronic, thus cannot be used without electricity</a:t>
            </a:r>
          </a:p>
          <a:p>
            <a:pPr lvl="0"/>
            <a:r>
              <a:rPr lang="en-GB" dirty="0"/>
              <a:t>They require computer skills and continuous training</a:t>
            </a:r>
          </a:p>
          <a:p>
            <a:pPr lvl="0"/>
            <a:r>
              <a:rPr lang="en-GB" dirty="0"/>
              <a:t>There is data loss due to virus attacks and system failure</a:t>
            </a:r>
          </a:p>
          <a:p>
            <a:pPr lvl="0"/>
            <a:r>
              <a:rPr lang="en-GB" dirty="0"/>
              <a:t>There are privacy problems like unauthorised access over networks</a:t>
            </a:r>
          </a:p>
          <a:p>
            <a:pPr lvl="0"/>
            <a:r>
              <a:rPr lang="en-GB" dirty="0"/>
              <a:t>Health related hazards as they are associated with use of computers</a:t>
            </a:r>
          </a:p>
        </p:txBody>
      </p:sp>
    </p:spTree>
    <p:extLst>
      <p:ext uri="{BB962C8B-B14F-4D97-AF65-F5344CB8AC3E}">
        <p14:creationId xmlns:p14="http://schemas.microsoft.com/office/powerpoint/2010/main" val="219127606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FEATURES OF ELECTRONIC SPREADSHEET SOFTWARE</a:t>
            </a:r>
            <a:endParaRPr lang="en-GB" dirty="0"/>
          </a:p>
        </p:txBody>
      </p:sp>
      <p:sp>
        <p:nvSpPr>
          <p:cNvPr id="3" name="Content Placeholder 2"/>
          <p:cNvSpPr>
            <a:spLocks noGrp="1"/>
          </p:cNvSpPr>
          <p:nvPr>
            <p:ph idx="1"/>
          </p:nvPr>
        </p:nvSpPr>
        <p:spPr/>
        <p:txBody>
          <a:bodyPr>
            <a:normAutofit fontScale="92500" lnSpcReduction="10000"/>
          </a:bodyPr>
          <a:lstStyle/>
          <a:p>
            <a:pPr lvl="0"/>
            <a:r>
              <a:rPr lang="en-GB" b="1" dirty="0" smtClean="0"/>
              <a:t>Workbook</a:t>
            </a:r>
            <a:r>
              <a:rPr lang="en-GB" dirty="0"/>
              <a:t>. This is a collection of multiple worksheets in a single file</a:t>
            </a:r>
          </a:p>
          <a:p>
            <a:pPr lvl="0"/>
            <a:r>
              <a:rPr lang="en-GB" b="1" dirty="0"/>
              <a:t>Worksheet</a:t>
            </a:r>
            <a:r>
              <a:rPr lang="en-GB" dirty="0"/>
              <a:t>. This is a single page of a workbook. It is an equivalent of a work area in Microsoft Word. A worksheet is made up of rows and columns which intersect to form cells. Worksheets are labelled sheet1, sheet2, sheet3 by default, but they can be renamed. A workbook by default has 3 worksheets, however, these can be increased in the user’s interest and renamed</a:t>
            </a:r>
          </a:p>
          <a:p>
            <a:endParaRPr lang="en-GB" dirty="0"/>
          </a:p>
        </p:txBody>
      </p:sp>
    </p:spTree>
    <p:extLst>
      <p:ext uri="{BB962C8B-B14F-4D97-AF65-F5344CB8AC3E}">
        <p14:creationId xmlns:p14="http://schemas.microsoft.com/office/powerpoint/2010/main" val="8132707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2369"/>
            <a:ext cx="10515600" cy="5684594"/>
          </a:xfrm>
        </p:spPr>
        <p:txBody>
          <a:bodyPr>
            <a:normAutofit fontScale="92500" lnSpcReduction="20000"/>
          </a:bodyPr>
          <a:lstStyle/>
          <a:p>
            <a:pPr lvl="0"/>
            <a:r>
              <a:rPr lang="en-GB" b="1" dirty="0"/>
              <a:t>Columns</a:t>
            </a:r>
            <a:r>
              <a:rPr lang="en-GB" dirty="0"/>
              <a:t>. These are vertical lines which run through the worksheet. Worksheet columns are labelled by letters; A, B, C, D, E… which are displayed in grey buttons across the top of the worksheet</a:t>
            </a:r>
          </a:p>
          <a:p>
            <a:pPr lvl="0"/>
            <a:r>
              <a:rPr lang="en-GB" b="1" dirty="0"/>
              <a:t>Rows</a:t>
            </a:r>
            <a:r>
              <a:rPr lang="en-GB" dirty="0"/>
              <a:t>. Are horizontal lines across a worksheet. Worksheet rows are labelled by numbers; 1, 2, 3, 4, 5… which are displayed in grey buttons across the left of the worksheet</a:t>
            </a:r>
          </a:p>
          <a:p>
            <a:pPr lvl="0"/>
            <a:r>
              <a:rPr lang="en-GB" dirty="0"/>
              <a:t>A</a:t>
            </a:r>
            <a:r>
              <a:rPr lang="en-GB" b="1" dirty="0"/>
              <a:t> cell</a:t>
            </a:r>
            <a:r>
              <a:rPr lang="en-GB" dirty="0"/>
              <a:t>. This is an intersection of a column and a row. Each cell on the spreadsheet has a cell address. </a:t>
            </a:r>
            <a:r>
              <a:rPr lang="en-GB" i="1" dirty="0"/>
              <a:t>A cell address</a:t>
            </a:r>
            <a:r>
              <a:rPr lang="en-GB" dirty="0"/>
              <a:t> is a unique name of a cell. It is given by the column letter and row number, e.g. A1, B5, G6, D12, C1, A4, B3, etc.  Cells can contain; text, numbers, formulas, etc</a:t>
            </a:r>
            <a:r>
              <a:rPr lang="en-GB" dirty="0" smtClean="0"/>
              <a:t>.</a:t>
            </a:r>
          </a:p>
        </p:txBody>
      </p:sp>
    </p:spTree>
    <p:extLst>
      <p:ext uri="{BB962C8B-B14F-4D97-AF65-F5344CB8AC3E}">
        <p14:creationId xmlns:p14="http://schemas.microsoft.com/office/powerpoint/2010/main" val="9616345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TYPES OF WORD </a:t>
            </a:r>
            <a:r>
              <a:rPr lang="en-US" b="1" dirty="0" smtClean="0"/>
              <a:t>PROCESSORS</a:t>
            </a:r>
            <a:endParaRPr lang="en-GB" dirty="0"/>
          </a:p>
        </p:txBody>
      </p:sp>
      <p:sp>
        <p:nvSpPr>
          <p:cNvPr id="3" name="Content Placeholder 2"/>
          <p:cNvSpPr>
            <a:spLocks noGrp="1"/>
          </p:cNvSpPr>
          <p:nvPr>
            <p:ph idx="1"/>
          </p:nvPr>
        </p:nvSpPr>
        <p:spPr/>
        <p:txBody>
          <a:bodyPr>
            <a:normAutofit lnSpcReduction="10000"/>
          </a:bodyPr>
          <a:lstStyle/>
          <a:p>
            <a:pPr lvl="0"/>
            <a:r>
              <a:rPr lang="en-US" dirty="0"/>
              <a:t>Manual word processors – Type Writer</a:t>
            </a:r>
            <a:endParaRPr lang="en-GB" dirty="0"/>
          </a:p>
          <a:p>
            <a:pPr lvl="0"/>
            <a:r>
              <a:rPr lang="en-US" dirty="0"/>
              <a:t>Electronic Word Processors – MS Word, Lotus WordPro</a:t>
            </a:r>
            <a:r>
              <a:rPr lang="en-US" b="1" dirty="0"/>
              <a:t> </a:t>
            </a:r>
            <a:r>
              <a:rPr lang="en-US" b="1" dirty="0" err="1" smtClean="0"/>
              <a:t>etc</a:t>
            </a:r>
            <a:endParaRPr lang="en-US" b="1" dirty="0" smtClean="0"/>
          </a:p>
          <a:p>
            <a:pPr lvl="0"/>
            <a:endParaRPr lang="en-US" b="1" dirty="0"/>
          </a:p>
          <a:p>
            <a:r>
              <a:rPr lang="en-US" b="1" dirty="0"/>
              <a:t>PURPOSE OF WORD PROCESSING</a:t>
            </a:r>
            <a:endParaRPr lang="en-GB" dirty="0"/>
          </a:p>
          <a:p>
            <a:r>
              <a:rPr lang="en-US" dirty="0"/>
              <a:t>Word processors are mostly used for writing letters, reports, projects, books, essays, memos, resumes (CVs) etc.</a:t>
            </a:r>
            <a:endParaRPr lang="en-GB" dirty="0"/>
          </a:p>
          <a:p>
            <a:pPr lvl="0"/>
            <a:endParaRPr lang="en-GB" dirty="0"/>
          </a:p>
          <a:p>
            <a:endParaRPr lang="en-GB" dirty="0"/>
          </a:p>
        </p:txBody>
      </p:sp>
    </p:spTree>
    <p:extLst>
      <p:ext uri="{BB962C8B-B14F-4D97-AF65-F5344CB8AC3E}">
        <p14:creationId xmlns:p14="http://schemas.microsoft.com/office/powerpoint/2010/main" val="352110594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62708"/>
            <a:ext cx="10515600" cy="5614255"/>
          </a:xfrm>
        </p:spPr>
        <p:txBody>
          <a:bodyPr>
            <a:normAutofit lnSpcReduction="10000"/>
          </a:bodyPr>
          <a:lstStyle/>
          <a:p>
            <a:pPr lvl="0"/>
            <a:r>
              <a:rPr lang="en-GB" b="1" dirty="0"/>
              <a:t>Range</a:t>
            </a:r>
            <a:r>
              <a:rPr lang="en-GB" dirty="0"/>
              <a:t>. It is a group of adjacent cells defined as a single unit. A range address is a reference to a particular range. It has a format of top left cell address : bottom right cell address. e.g. D5:G10</a:t>
            </a:r>
          </a:p>
          <a:p>
            <a:pPr lvl="0"/>
            <a:r>
              <a:rPr lang="en-GB" b="1" dirty="0"/>
              <a:t>Value</a:t>
            </a:r>
            <a:r>
              <a:rPr lang="en-GB" dirty="0"/>
              <a:t>. This is a numerical entry in a cell. All values are right aligned in a cell by default.</a:t>
            </a:r>
          </a:p>
          <a:p>
            <a:pPr lvl="0"/>
            <a:r>
              <a:rPr lang="en-GB" b="1" dirty="0"/>
              <a:t>Labels</a:t>
            </a:r>
            <a:r>
              <a:rPr lang="en-GB" dirty="0"/>
              <a:t>. This is a text entry in a cell. All labels are left aligned in a cell by default</a:t>
            </a:r>
          </a:p>
          <a:p>
            <a:pPr lvl="0"/>
            <a:r>
              <a:rPr lang="en-GB" b="1" dirty="0"/>
              <a:t>Name box</a:t>
            </a:r>
            <a:r>
              <a:rPr lang="en-GB" dirty="0"/>
              <a:t>. This displays the address of the selected cell or cells. Also you can rename a selected cell or cells using the name box</a:t>
            </a:r>
          </a:p>
          <a:p>
            <a:endParaRPr lang="en-GB" dirty="0"/>
          </a:p>
          <a:p>
            <a:endParaRPr lang="en-GB" dirty="0"/>
          </a:p>
        </p:txBody>
      </p:sp>
    </p:spTree>
    <p:extLst>
      <p:ext uri="{BB962C8B-B14F-4D97-AF65-F5344CB8AC3E}">
        <p14:creationId xmlns:p14="http://schemas.microsoft.com/office/powerpoint/2010/main" val="384892389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5138"/>
            <a:ext cx="10515600" cy="5801825"/>
          </a:xfrm>
        </p:spPr>
        <p:txBody>
          <a:bodyPr>
            <a:normAutofit fontScale="92500" lnSpcReduction="10000"/>
          </a:bodyPr>
          <a:lstStyle/>
          <a:p>
            <a:pPr lvl="0"/>
            <a:r>
              <a:rPr lang="en-US" b="1" dirty="0"/>
              <a:t>Formula bar</a:t>
            </a:r>
            <a:r>
              <a:rPr lang="en-US" dirty="0"/>
              <a:t>. Is a bar at the top of the Excel window that you use to enter or edit values or formulas in cells or charts.</a:t>
            </a:r>
            <a:endParaRPr lang="en-GB" dirty="0"/>
          </a:p>
          <a:p>
            <a:pPr lvl="0"/>
            <a:r>
              <a:rPr lang="en-GB" b="1" dirty="0" err="1"/>
              <a:t>Autofill</a:t>
            </a:r>
            <a:r>
              <a:rPr lang="en-GB" dirty="0"/>
              <a:t>. This is the feature that allows you to quickly fill cells with repetitive or sequential data such as chronological dates or numbers, and repeated text. To use this feature, you type one or two initial values or text entries, and then </a:t>
            </a:r>
            <a:r>
              <a:rPr lang="en-GB" dirty="0" err="1"/>
              <a:t>Autofill</a:t>
            </a:r>
            <a:r>
              <a:rPr lang="en-GB" dirty="0"/>
              <a:t> does the rest </a:t>
            </a:r>
            <a:r>
              <a:rPr lang="en-US" dirty="0"/>
              <a:t>using the fill handle, which is the small black square in the lower-right corner of the selection. When you point to the fill handle, the pointer changes to a black cross. </a:t>
            </a:r>
            <a:r>
              <a:rPr lang="en-GB" dirty="0" err="1"/>
              <a:t>Autofill</a:t>
            </a:r>
            <a:r>
              <a:rPr lang="en-GB" dirty="0"/>
              <a:t> recognises series of numbers, dates, months, times and certain labels.</a:t>
            </a:r>
          </a:p>
          <a:p>
            <a:endParaRPr lang="en-GB" dirty="0"/>
          </a:p>
        </p:txBody>
      </p:sp>
    </p:spTree>
    <p:extLst>
      <p:ext uri="{BB962C8B-B14F-4D97-AF65-F5344CB8AC3E}">
        <p14:creationId xmlns:p14="http://schemas.microsoft.com/office/powerpoint/2010/main" val="182878574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44062"/>
            <a:ext cx="10515600" cy="5332901"/>
          </a:xfrm>
        </p:spPr>
        <p:txBody>
          <a:bodyPr>
            <a:normAutofit fontScale="92500"/>
          </a:bodyPr>
          <a:lstStyle/>
          <a:p>
            <a:pPr lvl="0"/>
            <a:r>
              <a:rPr lang="en-GB" b="1" dirty="0"/>
              <a:t>Sorting data</a:t>
            </a:r>
            <a:r>
              <a:rPr lang="en-GB" dirty="0"/>
              <a:t> is to arrange records in either ascending or descending order. </a:t>
            </a:r>
          </a:p>
          <a:p>
            <a:pPr lvl="0"/>
            <a:r>
              <a:rPr lang="en-GB" b="1" dirty="0"/>
              <a:t>Filtering data</a:t>
            </a:r>
            <a:r>
              <a:rPr lang="en-GB" b="1" i="1" dirty="0"/>
              <a:t> </a:t>
            </a:r>
            <a:r>
              <a:rPr lang="en-GB" dirty="0"/>
              <a:t>is the displaying of records that satisfy the set condition from the parent list.</a:t>
            </a:r>
          </a:p>
          <a:p>
            <a:pPr lvl="0"/>
            <a:r>
              <a:rPr lang="en-GB" b="1" dirty="0"/>
              <a:t>Database</a:t>
            </a:r>
            <a:r>
              <a:rPr lang="en-GB" dirty="0"/>
              <a:t>. These are data values that can be entered in the cells of the spreadsheet and managed by special spreadsheet features found on the data menu. </a:t>
            </a:r>
            <a:r>
              <a:rPr lang="en-GB" b="1" i="1" dirty="0"/>
              <a:t>The special spreadsheet features include</a:t>
            </a:r>
            <a:r>
              <a:rPr lang="en-GB" dirty="0"/>
              <a:t>; cell referencing, data replication, automatic recalculation, formulas and functions, data filtering, copy, cut and paste, clip art.</a:t>
            </a:r>
          </a:p>
        </p:txBody>
      </p:sp>
    </p:spTree>
    <p:extLst>
      <p:ext uri="{BB962C8B-B14F-4D97-AF65-F5344CB8AC3E}">
        <p14:creationId xmlns:p14="http://schemas.microsoft.com/office/powerpoint/2010/main" val="237343603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2369"/>
            <a:ext cx="10515600" cy="5684594"/>
          </a:xfrm>
        </p:spPr>
        <p:txBody>
          <a:bodyPr>
            <a:normAutofit fontScale="92500" lnSpcReduction="10000"/>
          </a:bodyPr>
          <a:lstStyle/>
          <a:p>
            <a:pPr lvl="0"/>
            <a:r>
              <a:rPr lang="en-GB" b="1" dirty="0"/>
              <a:t>Graphs</a:t>
            </a:r>
            <a:r>
              <a:rPr lang="en-GB" dirty="0"/>
              <a:t>. A graph is a pictorial representation of the base data on a worksheet. Most spreadsheets refer to graphs as charts.</a:t>
            </a:r>
            <a:r>
              <a:rPr lang="en-GB" b="1" i="1" dirty="0"/>
              <a:t> </a:t>
            </a:r>
            <a:r>
              <a:rPr lang="en-GB" b="1" dirty="0"/>
              <a:t>A</a:t>
            </a:r>
            <a:r>
              <a:rPr lang="en-GB" b="1" i="1" dirty="0"/>
              <a:t> chart</a:t>
            </a:r>
            <a:r>
              <a:rPr lang="en-GB" dirty="0"/>
              <a:t> is a graphical representation of data. A chart may be 2-D or 3-D</a:t>
            </a:r>
          </a:p>
          <a:p>
            <a:pPr lvl="0"/>
            <a:r>
              <a:rPr lang="en-GB" b="1" dirty="0"/>
              <a:t>What-if analysis</a:t>
            </a:r>
            <a:r>
              <a:rPr lang="en-GB" dirty="0"/>
              <a:t>. Is a process of changing the values in cells to see how those changes affect the outcome of formulas on the worksheet. For example, varying the interest rate that is used in the paying-back table to determine the amount of the payments.</a:t>
            </a:r>
          </a:p>
          <a:p>
            <a:pPr lvl="0"/>
            <a:r>
              <a:rPr lang="en-US" b="1" dirty="0"/>
              <a:t>Freezing panes</a:t>
            </a:r>
            <a:r>
              <a:rPr lang="en-GB" dirty="0"/>
              <a:t>. This is where rows and columns are frozen such that they remain visible as you scroll through the data especially if the database is too big to fit on one screen.</a:t>
            </a:r>
          </a:p>
          <a:p>
            <a:endParaRPr lang="en-GB" dirty="0"/>
          </a:p>
        </p:txBody>
      </p:sp>
    </p:spTree>
    <p:extLst>
      <p:ext uri="{BB962C8B-B14F-4D97-AF65-F5344CB8AC3E}">
        <p14:creationId xmlns:p14="http://schemas.microsoft.com/office/powerpoint/2010/main" val="380165075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pPr lvl="0"/>
            <a:r>
              <a:rPr lang="en-GB" b="1" dirty="0"/>
              <a:t>Graphs</a:t>
            </a:r>
            <a:r>
              <a:rPr lang="en-GB" dirty="0"/>
              <a:t>. A graph is a pictorial representation of the base data on a worksheet. Most spreadsheets refer to graphs as charts.</a:t>
            </a:r>
            <a:r>
              <a:rPr lang="en-GB" b="1" i="1" dirty="0"/>
              <a:t> </a:t>
            </a:r>
            <a:r>
              <a:rPr lang="en-GB" b="1" dirty="0"/>
              <a:t>A</a:t>
            </a:r>
            <a:r>
              <a:rPr lang="en-GB" b="1" i="1" dirty="0"/>
              <a:t> chart</a:t>
            </a:r>
            <a:r>
              <a:rPr lang="en-GB" dirty="0"/>
              <a:t> is a graphical representation of data. A chart may be 2-D or 3-D</a:t>
            </a:r>
          </a:p>
          <a:p>
            <a:pPr lvl="0"/>
            <a:r>
              <a:rPr lang="en-GB" b="1" dirty="0"/>
              <a:t>What-if analysis</a:t>
            </a:r>
            <a:r>
              <a:rPr lang="en-GB" dirty="0"/>
              <a:t>. Is a process of changing the values in cells to see how those changes affect the outcome of formulas on the worksheet. For example, varying the interest rate that is used in the paying-back table to determine the amount of the payments</a:t>
            </a:r>
            <a:r>
              <a:rPr lang="en-GB" dirty="0" smtClean="0"/>
              <a:t>.</a:t>
            </a:r>
            <a:endParaRPr lang="en-GB" dirty="0"/>
          </a:p>
        </p:txBody>
      </p:sp>
    </p:spTree>
    <p:extLst>
      <p:ext uri="{BB962C8B-B14F-4D97-AF65-F5344CB8AC3E}">
        <p14:creationId xmlns:p14="http://schemas.microsoft.com/office/powerpoint/2010/main" val="24093022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r>
              <a:rPr lang="en-US" b="1" dirty="0"/>
              <a:t>Freezing panes</a:t>
            </a:r>
            <a:r>
              <a:rPr lang="en-GB" dirty="0"/>
              <a:t>. This is where rows and columns are frozen such that they remain visible as you scroll through the data especially if the database is too big to fit on one screen.</a:t>
            </a:r>
          </a:p>
          <a:p>
            <a:pPr marL="0" indent="0">
              <a:buNone/>
            </a:pPr>
            <a:endParaRPr lang="en-GB" dirty="0"/>
          </a:p>
        </p:txBody>
      </p:sp>
    </p:spTree>
    <p:extLst>
      <p:ext uri="{BB962C8B-B14F-4D97-AF65-F5344CB8AC3E}">
        <p14:creationId xmlns:p14="http://schemas.microsoft.com/office/powerpoint/2010/main" val="134980198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Uses/Applications of Spreadsheets</a:t>
            </a:r>
            <a:endParaRPr lang="en-GB" dirty="0"/>
          </a:p>
        </p:txBody>
      </p:sp>
      <p:sp>
        <p:nvSpPr>
          <p:cNvPr id="3" name="Content Placeholder 2"/>
          <p:cNvSpPr>
            <a:spLocks noGrp="1"/>
          </p:cNvSpPr>
          <p:nvPr>
            <p:ph idx="1"/>
          </p:nvPr>
        </p:nvSpPr>
        <p:spPr/>
        <p:txBody>
          <a:bodyPr>
            <a:normAutofit/>
          </a:bodyPr>
          <a:lstStyle/>
          <a:p>
            <a:pPr lvl="0"/>
            <a:r>
              <a:rPr lang="en-GB" dirty="0" smtClean="0"/>
              <a:t>Preparation </a:t>
            </a:r>
            <a:r>
              <a:rPr lang="en-GB" dirty="0"/>
              <a:t>of budgets</a:t>
            </a:r>
          </a:p>
          <a:p>
            <a:pPr lvl="0"/>
            <a:r>
              <a:rPr lang="en-GB" dirty="0"/>
              <a:t>Preparation of cash flow analysis</a:t>
            </a:r>
          </a:p>
          <a:p>
            <a:pPr lvl="0"/>
            <a:r>
              <a:rPr lang="en-GB" dirty="0"/>
              <a:t>Preparations of financial statements</a:t>
            </a:r>
          </a:p>
          <a:p>
            <a:pPr lvl="0"/>
            <a:r>
              <a:rPr lang="en-GB" dirty="0"/>
              <a:t>Processing basic business information, like, job costing, payment schedules, stock control, tax records</a:t>
            </a:r>
          </a:p>
          <a:p>
            <a:endParaRPr lang="en-GB" dirty="0"/>
          </a:p>
        </p:txBody>
      </p:sp>
    </p:spTree>
    <p:extLst>
      <p:ext uri="{BB962C8B-B14F-4D97-AF65-F5344CB8AC3E}">
        <p14:creationId xmlns:p14="http://schemas.microsoft.com/office/powerpoint/2010/main" val="202822680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lvl="0"/>
            <a:r>
              <a:rPr lang="en-GB" dirty="0"/>
              <a:t>Analysis of data from questionnaires</a:t>
            </a:r>
          </a:p>
          <a:p>
            <a:pPr lvl="0"/>
            <a:r>
              <a:rPr lang="en-GB" dirty="0"/>
              <a:t>Presentation of information in tabular form, graphical or charts forms</a:t>
            </a:r>
          </a:p>
          <a:p>
            <a:pPr lvl="0"/>
            <a:r>
              <a:rPr lang="en-GB" dirty="0"/>
              <a:t>Mathematical techniques and computation like trigonometry</a:t>
            </a:r>
          </a:p>
          <a:p>
            <a:pPr lvl="0"/>
            <a:r>
              <a:rPr lang="en-GB" dirty="0"/>
              <a:t>Statistical computations like standard deviations.</a:t>
            </a:r>
          </a:p>
          <a:p>
            <a:endParaRPr lang="en-GB" dirty="0"/>
          </a:p>
        </p:txBody>
      </p:sp>
    </p:spTree>
    <p:extLst>
      <p:ext uri="{BB962C8B-B14F-4D97-AF65-F5344CB8AC3E}">
        <p14:creationId xmlns:p14="http://schemas.microsoft.com/office/powerpoint/2010/main" val="249603350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OPERATOR</a:t>
            </a:r>
            <a:r>
              <a:rPr lang="en-GB" dirty="0"/>
              <a:t/>
            </a:r>
            <a:br>
              <a:rPr lang="en-GB" dirty="0"/>
            </a:br>
            <a:endParaRPr lang="en-GB" dirty="0"/>
          </a:p>
        </p:txBody>
      </p:sp>
      <p:sp>
        <p:nvSpPr>
          <p:cNvPr id="3" name="Content Placeholder 2"/>
          <p:cNvSpPr>
            <a:spLocks noGrp="1"/>
          </p:cNvSpPr>
          <p:nvPr>
            <p:ph idx="1"/>
          </p:nvPr>
        </p:nvSpPr>
        <p:spPr/>
        <p:txBody>
          <a:bodyPr>
            <a:normAutofit lnSpcReduction="10000"/>
          </a:bodyPr>
          <a:lstStyle/>
          <a:p>
            <a:r>
              <a:rPr lang="en-US" dirty="0" smtClean="0"/>
              <a:t>Operators </a:t>
            </a:r>
            <a:r>
              <a:rPr lang="en-US" dirty="0"/>
              <a:t>specify the type of calculation that you want to perform on the elements of a formula. There is a default order in which calculations occur, but you can change this order by using brackets.</a:t>
            </a:r>
            <a:endParaRPr lang="en-GB" dirty="0"/>
          </a:p>
          <a:p>
            <a:pPr marL="0" indent="0">
              <a:buNone/>
            </a:pPr>
            <a:r>
              <a:rPr lang="en-US" b="1" dirty="0"/>
              <a:t>Types of Operators</a:t>
            </a:r>
            <a:endParaRPr lang="en-GB" dirty="0"/>
          </a:p>
          <a:p>
            <a:r>
              <a:rPr lang="en-US" dirty="0"/>
              <a:t>There are four types of calculation operators: arithmetic, comparison, text concatenation, and reference</a:t>
            </a:r>
            <a:r>
              <a:rPr lang="en-US" dirty="0" smtClean="0"/>
              <a:t>.</a:t>
            </a:r>
            <a:endParaRPr lang="en-GB" dirty="0"/>
          </a:p>
        </p:txBody>
      </p:sp>
    </p:spTree>
    <p:extLst>
      <p:ext uri="{BB962C8B-B14F-4D97-AF65-F5344CB8AC3E}">
        <p14:creationId xmlns:p14="http://schemas.microsoft.com/office/powerpoint/2010/main" val="382651898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pPr marL="0" indent="0">
              <a:buNone/>
            </a:pPr>
            <a:r>
              <a:rPr lang="en-US" b="1" dirty="0"/>
              <a:t>Arithmetic operators</a:t>
            </a:r>
            <a:endParaRPr lang="en-GB" dirty="0"/>
          </a:p>
          <a:p>
            <a:r>
              <a:rPr lang="en-US" dirty="0"/>
              <a:t>These are used to perform basic mathematical operations such as addition, subtraction, division or multiplication; combine numbers; and produce numeric results.</a:t>
            </a:r>
            <a:endParaRPr lang="en-GB" dirty="0"/>
          </a:p>
          <a:p>
            <a:endParaRPr lang="en-GB" dirty="0"/>
          </a:p>
        </p:txBody>
      </p:sp>
    </p:spTree>
    <p:extLst>
      <p:ext uri="{BB962C8B-B14F-4D97-AF65-F5344CB8AC3E}">
        <p14:creationId xmlns:p14="http://schemas.microsoft.com/office/powerpoint/2010/main" val="15159171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BASIC TERMINOLOGY</a:t>
            </a:r>
            <a:endParaRPr lang="en-GB" dirty="0"/>
          </a:p>
        </p:txBody>
      </p:sp>
      <p:sp>
        <p:nvSpPr>
          <p:cNvPr id="3" name="Content Placeholder 2"/>
          <p:cNvSpPr>
            <a:spLocks noGrp="1"/>
          </p:cNvSpPr>
          <p:nvPr>
            <p:ph idx="1"/>
          </p:nvPr>
        </p:nvSpPr>
        <p:spPr/>
        <p:txBody>
          <a:bodyPr>
            <a:normAutofit fontScale="92500" lnSpcReduction="20000"/>
          </a:bodyPr>
          <a:lstStyle/>
          <a:p>
            <a:pPr lvl="0"/>
            <a:r>
              <a:rPr lang="en-GB" b="1" dirty="0" smtClean="0"/>
              <a:t>Typeface</a:t>
            </a:r>
            <a:r>
              <a:rPr lang="en-GB" dirty="0" smtClean="0"/>
              <a:t> </a:t>
            </a:r>
            <a:r>
              <a:rPr lang="en-GB" dirty="0"/>
              <a:t>is the shape of the characters. Some common </a:t>
            </a:r>
            <a:r>
              <a:rPr lang="en-US" dirty="0"/>
              <a:t>typefaces</a:t>
            </a:r>
            <a:r>
              <a:rPr lang="en-GB" dirty="0"/>
              <a:t> are Times New Roman, Arial, and Tahoma.</a:t>
            </a:r>
          </a:p>
          <a:p>
            <a:pPr lvl="0"/>
            <a:r>
              <a:rPr lang="en-GB" b="1" dirty="0"/>
              <a:t>Line spacing </a:t>
            </a:r>
            <a:r>
              <a:rPr lang="en-GB" dirty="0"/>
              <a:t>refers to the amount of vertical white space between two lines of text, from baseline to baseline. Line spacing is measured in points. </a:t>
            </a:r>
          </a:p>
          <a:p>
            <a:pPr lvl="0"/>
            <a:r>
              <a:rPr lang="en-GB" b="1" dirty="0"/>
              <a:t>Text alignment </a:t>
            </a:r>
            <a:r>
              <a:rPr lang="en-GB" dirty="0"/>
              <a:t>refers to the way lines of text are arranged relative to the edges of a block of text. There are four types of alignment: left, centre, right, and justify. </a:t>
            </a:r>
          </a:p>
        </p:txBody>
      </p:sp>
    </p:spTree>
    <p:extLst>
      <p:ext uri="{BB962C8B-B14F-4D97-AF65-F5344CB8AC3E}">
        <p14:creationId xmlns:p14="http://schemas.microsoft.com/office/powerpoint/2010/main" val="24391419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10000"/>
          </a:bodyPr>
          <a:lstStyle/>
          <a:p>
            <a:r>
              <a:rPr lang="en-US" b="1" dirty="0"/>
              <a:t>Arithmetic operator	Meaning		Example</a:t>
            </a:r>
            <a:endParaRPr lang="en-GB" dirty="0"/>
          </a:p>
          <a:p>
            <a:r>
              <a:rPr lang="en-US" dirty="0"/>
              <a:t>+ (plus sign) 		Addition		3+3</a:t>
            </a:r>
            <a:endParaRPr lang="en-GB" dirty="0"/>
          </a:p>
          <a:p>
            <a:r>
              <a:rPr lang="en-US" dirty="0"/>
              <a:t>– (minus sign)		Subtraction		3–1</a:t>
            </a:r>
            <a:endParaRPr lang="en-GB" dirty="0"/>
          </a:p>
          <a:p>
            <a:pPr marL="0" indent="0">
              <a:buNone/>
            </a:pPr>
            <a:r>
              <a:rPr lang="en-US" dirty="0" smtClean="0"/>
              <a:t>				Negation</a:t>
            </a:r>
            <a:r>
              <a:rPr lang="en-US" dirty="0"/>
              <a:t>		–1</a:t>
            </a:r>
            <a:endParaRPr lang="en-GB" dirty="0"/>
          </a:p>
          <a:p>
            <a:r>
              <a:rPr lang="en-US" dirty="0"/>
              <a:t>* (asterisk)		Multiplication	</a:t>
            </a:r>
            <a:r>
              <a:rPr lang="en-US" dirty="0" smtClean="0"/>
              <a:t>3*3</a:t>
            </a:r>
            <a:endParaRPr lang="en-GB" dirty="0"/>
          </a:p>
          <a:p>
            <a:r>
              <a:rPr lang="en-US" dirty="0"/>
              <a:t>/ (forward slash)	Division		3/3</a:t>
            </a:r>
            <a:endParaRPr lang="en-GB" dirty="0"/>
          </a:p>
          <a:p>
            <a:r>
              <a:rPr lang="en-US" dirty="0"/>
              <a:t>% (percent sign)	Percent 		20%</a:t>
            </a:r>
            <a:endParaRPr lang="en-GB" dirty="0"/>
          </a:p>
          <a:p>
            <a:r>
              <a:rPr lang="en-US" dirty="0"/>
              <a:t>^ (caret)		</a:t>
            </a:r>
            <a:r>
              <a:rPr lang="en-US" dirty="0" smtClean="0"/>
              <a:t>	Exponentiation</a:t>
            </a:r>
            <a:r>
              <a:rPr lang="en-US" dirty="0"/>
              <a:t>	3^2</a:t>
            </a:r>
            <a:endParaRPr lang="en-GB" dirty="0"/>
          </a:p>
          <a:p>
            <a:endParaRPr lang="en-GB" dirty="0"/>
          </a:p>
        </p:txBody>
      </p:sp>
    </p:spTree>
    <p:extLst>
      <p:ext uri="{BB962C8B-B14F-4D97-AF65-F5344CB8AC3E}">
        <p14:creationId xmlns:p14="http://schemas.microsoft.com/office/powerpoint/2010/main" val="250111431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Comparison </a:t>
            </a:r>
            <a:r>
              <a:rPr lang="en-US" b="1" dirty="0" smtClean="0"/>
              <a:t>Operators</a:t>
            </a:r>
            <a:endParaRPr lang="en-GB" dirty="0"/>
          </a:p>
        </p:txBody>
      </p:sp>
      <p:sp>
        <p:nvSpPr>
          <p:cNvPr id="3" name="Content Placeholder 2"/>
          <p:cNvSpPr>
            <a:spLocks noGrp="1"/>
          </p:cNvSpPr>
          <p:nvPr>
            <p:ph idx="1"/>
          </p:nvPr>
        </p:nvSpPr>
        <p:spPr>
          <a:xfrm>
            <a:off x="838200" y="1580926"/>
            <a:ext cx="10515600" cy="4794115"/>
          </a:xfrm>
        </p:spPr>
        <p:txBody>
          <a:bodyPr>
            <a:normAutofit fontScale="70000" lnSpcReduction="20000"/>
          </a:bodyPr>
          <a:lstStyle/>
          <a:p>
            <a:r>
              <a:rPr lang="en-US" dirty="0" smtClean="0"/>
              <a:t>These </a:t>
            </a:r>
            <a:r>
              <a:rPr lang="en-US" dirty="0"/>
              <a:t>are used to compare two values, and the result is a logical value either TRUE or FALSE</a:t>
            </a:r>
            <a:r>
              <a:rPr lang="en-US" dirty="0" smtClean="0"/>
              <a:t>.</a:t>
            </a:r>
          </a:p>
          <a:p>
            <a:r>
              <a:rPr lang="en-US" b="1" dirty="0"/>
              <a:t>Comparison operator		Meaning			Example</a:t>
            </a:r>
            <a:endParaRPr lang="en-GB" dirty="0"/>
          </a:p>
          <a:p>
            <a:r>
              <a:rPr lang="en-US" dirty="0"/>
              <a:t>= (equal sign)				Equal to 			A1=</a:t>
            </a:r>
            <a:r>
              <a:rPr lang="en-US" dirty="0" err="1"/>
              <a:t>B1</a:t>
            </a:r>
            <a:endParaRPr lang="en-GB" dirty="0"/>
          </a:p>
          <a:p>
            <a:r>
              <a:rPr lang="en-US" dirty="0"/>
              <a:t>&gt; (greater than sign)			Greater than			A1&gt;</a:t>
            </a:r>
            <a:r>
              <a:rPr lang="en-US" dirty="0" err="1"/>
              <a:t>B1</a:t>
            </a:r>
            <a:endParaRPr lang="en-GB" dirty="0"/>
          </a:p>
          <a:p>
            <a:r>
              <a:rPr lang="en-US" dirty="0"/>
              <a:t>&lt; (less than sign)			</a:t>
            </a:r>
            <a:r>
              <a:rPr lang="en-US" dirty="0" smtClean="0"/>
              <a:t>	Less </a:t>
            </a:r>
            <a:r>
              <a:rPr lang="en-US" dirty="0"/>
              <a:t>than			A1&lt;</a:t>
            </a:r>
            <a:r>
              <a:rPr lang="en-US" dirty="0" err="1"/>
              <a:t>B1</a:t>
            </a:r>
            <a:endParaRPr lang="en-GB" dirty="0"/>
          </a:p>
          <a:p>
            <a:r>
              <a:rPr lang="en-US" dirty="0"/>
              <a:t>&gt;= (greater than or equal to sign)	Greater than or equal to 	A1&gt;=</a:t>
            </a:r>
            <a:r>
              <a:rPr lang="en-US" dirty="0" err="1"/>
              <a:t>B1</a:t>
            </a:r>
            <a:endParaRPr lang="en-GB" dirty="0"/>
          </a:p>
          <a:p>
            <a:r>
              <a:rPr lang="en-US" dirty="0"/>
              <a:t>&lt;= (less than or equal to sign)		Less than or equal </a:t>
            </a:r>
            <a:r>
              <a:rPr lang="en-US" dirty="0" smtClean="0"/>
              <a:t>to </a:t>
            </a:r>
            <a:r>
              <a:rPr lang="en-US" dirty="0"/>
              <a:t>	A1&lt;=</a:t>
            </a:r>
            <a:r>
              <a:rPr lang="en-US" dirty="0" err="1"/>
              <a:t>B1</a:t>
            </a:r>
            <a:endParaRPr lang="en-GB" dirty="0"/>
          </a:p>
          <a:p>
            <a:r>
              <a:rPr lang="en-US" dirty="0"/>
              <a:t>&lt;&gt; (not equal to sign)			Not equal to			A1&lt;&gt;</a:t>
            </a:r>
            <a:r>
              <a:rPr lang="en-US" dirty="0" err="1"/>
              <a:t>B1</a:t>
            </a:r>
            <a:endParaRPr lang="en-GB" dirty="0"/>
          </a:p>
          <a:p>
            <a:endParaRPr lang="en-GB" dirty="0"/>
          </a:p>
          <a:p>
            <a:endParaRPr lang="en-GB" dirty="0"/>
          </a:p>
        </p:txBody>
      </p:sp>
    </p:spTree>
    <p:extLst>
      <p:ext uri="{BB962C8B-B14F-4D97-AF65-F5344CB8AC3E}">
        <p14:creationId xmlns:p14="http://schemas.microsoft.com/office/powerpoint/2010/main" val="29268864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2166" y="553792"/>
            <a:ext cx="11173522" cy="5869310"/>
          </a:xfrm>
        </p:spPr>
        <p:txBody>
          <a:bodyPr>
            <a:normAutofit fontScale="70000" lnSpcReduction="20000"/>
          </a:bodyPr>
          <a:lstStyle/>
          <a:p>
            <a:r>
              <a:rPr lang="en-US" b="1" dirty="0"/>
              <a:t>Reference Operators </a:t>
            </a:r>
            <a:r>
              <a:rPr lang="en-US" dirty="0"/>
              <a:t>combine ranges of cells for calculations. Examples include</a:t>
            </a:r>
            <a:r>
              <a:rPr lang="en-US" dirty="0" smtClean="0"/>
              <a:t>;</a:t>
            </a:r>
          </a:p>
          <a:p>
            <a:r>
              <a:rPr lang="en-US" b="1" dirty="0"/>
              <a:t>Reference operator	Meaning								Example</a:t>
            </a:r>
            <a:endParaRPr lang="en-GB" dirty="0"/>
          </a:p>
          <a:p>
            <a:r>
              <a:rPr lang="en-US" sz="5700" b="1" dirty="0"/>
              <a:t>:</a:t>
            </a:r>
            <a:r>
              <a:rPr lang="en-US" dirty="0"/>
              <a:t> (colon) </a:t>
            </a:r>
            <a:r>
              <a:rPr lang="en-US" dirty="0" smtClean="0"/>
              <a:t>is a Range </a:t>
            </a:r>
            <a:r>
              <a:rPr lang="en-US" dirty="0"/>
              <a:t>operator, </a:t>
            </a:r>
            <a:r>
              <a:rPr lang="en-US" dirty="0" smtClean="0"/>
              <a:t>i.e.</a:t>
            </a:r>
            <a:r>
              <a:rPr lang="en-US" dirty="0"/>
              <a:t> (</a:t>
            </a:r>
            <a:r>
              <a:rPr lang="en-US" dirty="0" err="1"/>
              <a:t>B5:B15</a:t>
            </a:r>
            <a:r>
              <a:rPr lang="en-US" dirty="0"/>
              <a:t>)</a:t>
            </a:r>
            <a:r>
              <a:rPr lang="en-GB" dirty="0"/>
              <a:t> </a:t>
            </a:r>
            <a:r>
              <a:rPr lang="en-US" dirty="0" smtClean="0"/>
              <a:t> which </a:t>
            </a:r>
            <a:r>
              <a:rPr lang="en-US" dirty="0"/>
              <a:t>produces one reference to all </a:t>
            </a:r>
            <a:r>
              <a:rPr lang="en-US" dirty="0" smtClean="0"/>
              <a:t>the cells</a:t>
            </a:r>
            <a:r>
              <a:rPr lang="en-US" dirty="0"/>
              <a:t>, between two references, including the two references     </a:t>
            </a:r>
            <a:endParaRPr lang="en-GB" dirty="0"/>
          </a:p>
          <a:p>
            <a:r>
              <a:rPr lang="en-US" sz="5100" dirty="0"/>
              <a:t>, </a:t>
            </a:r>
            <a:r>
              <a:rPr lang="en-US" dirty="0"/>
              <a:t>(comma</a:t>
            </a:r>
            <a:r>
              <a:rPr lang="en-US" dirty="0" smtClean="0"/>
              <a:t>) Union </a:t>
            </a:r>
            <a:r>
              <a:rPr lang="en-US" dirty="0"/>
              <a:t>operator, which combines </a:t>
            </a:r>
            <a:r>
              <a:rPr lang="en-US" dirty="0" smtClean="0"/>
              <a:t>multiple           	=SUM(</a:t>
            </a:r>
            <a:r>
              <a:rPr lang="en-US" dirty="0" err="1" smtClean="0"/>
              <a:t>B5:B15,D5:D15</a:t>
            </a:r>
            <a:r>
              <a:rPr lang="en-US" dirty="0" smtClean="0"/>
              <a:t>) references </a:t>
            </a:r>
            <a:r>
              <a:rPr lang="en-US" dirty="0"/>
              <a:t>into one </a:t>
            </a:r>
            <a:r>
              <a:rPr lang="en-US" dirty="0" smtClean="0"/>
              <a:t>reference</a:t>
            </a:r>
          </a:p>
          <a:p>
            <a:pPr marL="0" indent="0">
              <a:buNone/>
            </a:pPr>
            <a:r>
              <a:rPr lang="en-US" dirty="0" smtClean="0"/>
              <a:t> </a:t>
            </a:r>
            <a:endParaRPr lang="en-GB" dirty="0"/>
          </a:p>
          <a:p>
            <a:r>
              <a:rPr lang="en-US" dirty="0"/>
              <a:t> (space</a:t>
            </a:r>
            <a:r>
              <a:rPr lang="en-US" dirty="0" smtClean="0"/>
              <a:t>) Intersection </a:t>
            </a:r>
            <a:r>
              <a:rPr lang="en-US" dirty="0"/>
              <a:t>operator, which produces one reference </a:t>
            </a:r>
            <a:r>
              <a:rPr lang="en-US" dirty="0" err="1" smtClean="0"/>
              <a:t>B7:D7</a:t>
            </a:r>
            <a:r>
              <a:rPr lang="en-US" dirty="0" smtClean="0"/>
              <a:t> </a:t>
            </a:r>
            <a:r>
              <a:rPr lang="en-US" dirty="0" err="1"/>
              <a:t>C6:C8</a:t>
            </a:r>
            <a:endParaRPr lang="en-GB" dirty="0"/>
          </a:p>
          <a:p>
            <a:r>
              <a:rPr lang="en-US" dirty="0"/>
              <a:t>to cells common to the two references </a:t>
            </a:r>
            <a:endParaRPr lang="en-US" dirty="0" smtClean="0"/>
          </a:p>
          <a:p>
            <a:endParaRPr lang="en-GB" dirty="0"/>
          </a:p>
          <a:p>
            <a:r>
              <a:rPr lang="en-US" dirty="0"/>
              <a:t>&amp; (ampersand)	Connects two values to produce one continuous text value	("</a:t>
            </a:r>
            <a:r>
              <a:rPr lang="en-US" dirty="0" err="1"/>
              <a:t>North"&amp;"wind</a:t>
            </a:r>
            <a:r>
              <a:rPr lang="en-US" dirty="0" smtClean="0"/>
              <a:t>")</a:t>
            </a:r>
            <a:endParaRPr lang="en-GB" dirty="0"/>
          </a:p>
        </p:txBody>
      </p:sp>
    </p:spTree>
    <p:extLst>
      <p:ext uri="{BB962C8B-B14F-4D97-AF65-F5344CB8AC3E}">
        <p14:creationId xmlns:p14="http://schemas.microsoft.com/office/powerpoint/2010/main" val="124117836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29579"/>
          </a:xfrm>
        </p:spPr>
        <p:txBody>
          <a:bodyPr/>
          <a:lstStyle/>
          <a:p>
            <a:r>
              <a:rPr lang="en-GB" b="1" dirty="0"/>
              <a:t>CELL </a:t>
            </a:r>
            <a:r>
              <a:rPr lang="en-GB" b="1" dirty="0" smtClean="0"/>
              <a:t>REFERENCES</a:t>
            </a:r>
            <a:endParaRPr lang="en-GB" dirty="0"/>
          </a:p>
        </p:txBody>
      </p:sp>
      <p:sp>
        <p:nvSpPr>
          <p:cNvPr id="3" name="Content Placeholder 2"/>
          <p:cNvSpPr>
            <a:spLocks noGrp="1"/>
          </p:cNvSpPr>
          <p:nvPr>
            <p:ph idx="1"/>
          </p:nvPr>
        </p:nvSpPr>
        <p:spPr>
          <a:xfrm>
            <a:off x="838200" y="1094704"/>
            <a:ext cx="10515600" cy="5082259"/>
          </a:xfrm>
        </p:spPr>
        <p:txBody>
          <a:bodyPr>
            <a:normAutofit lnSpcReduction="10000"/>
          </a:bodyPr>
          <a:lstStyle/>
          <a:p>
            <a:r>
              <a:rPr lang="en-GB" b="1" dirty="0" smtClean="0"/>
              <a:t>A </a:t>
            </a:r>
            <a:r>
              <a:rPr lang="en-GB" b="1" dirty="0"/>
              <a:t>Cell reference </a:t>
            </a:r>
            <a:r>
              <a:rPr lang="en-GB" dirty="0"/>
              <a:t>is an address given to a particular cell or group of cells on a worksheet. e.g. </a:t>
            </a:r>
            <a:r>
              <a:rPr lang="en-GB" dirty="0" err="1"/>
              <a:t>A2</a:t>
            </a:r>
            <a:r>
              <a:rPr lang="en-GB" dirty="0"/>
              <a:t>, </a:t>
            </a:r>
            <a:r>
              <a:rPr lang="en-GB" dirty="0" err="1"/>
              <a:t>B6</a:t>
            </a:r>
            <a:r>
              <a:rPr lang="en-GB" dirty="0"/>
              <a:t>, </a:t>
            </a:r>
            <a:r>
              <a:rPr lang="en-GB" dirty="0" err="1"/>
              <a:t>B3</a:t>
            </a:r>
            <a:r>
              <a:rPr lang="en-GB" dirty="0"/>
              <a:t>. </a:t>
            </a:r>
          </a:p>
          <a:p>
            <a:pPr marL="0" indent="0">
              <a:buNone/>
            </a:pPr>
            <a:r>
              <a:rPr lang="en-GB" b="1" dirty="0"/>
              <a:t>There are three types of cell references;</a:t>
            </a:r>
            <a:endParaRPr lang="en-GB" dirty="0"/>
          </a:p>
          <a:p>
            <a:pPr lvl="0"/>
            <a:r>
              <a:rPr lang="en-GB" b="1" dirty="0"/>
              <a:t>Relative cell reference</a:t>
            </a:r>
            <a:r>
              <a:rPr lang="en-GB" dirty="0"/>
              <a:t>. Here, </a:t>
            </a:r>
            <a:r>
              <a:rPr lang="en-US" dirty="0"/>
              <a:t>the address of a cell is based on the relative position of the cell that contains the formula and the cell referred to. If you copy the formula, the reference automatically adjusts. A relative cell reference takes the form: A1, </a:t>
            </a:r>
            <a:r>
              <a:rPr lang="en-GB" dirty="0" err="1"/>
              <a:t>B17</a:t>
            </a:r>
            <a:r>
              <a:rPr lang="en-GB" dirty="0"/>
              <a:t>, </a:t>
            </a:r>
            <a:r>
              <a:rPr lang="en-GB" dirty="0" err="1"/>
              <a:t>G20</a:t>
            </a:r>
            <a:r>
              <a:rPr lang="en-GB" dirty="0"/>
              <a:t>, </a:t>
            </a:r>
            <a:r>
              <a:rPr lang="en-GB" dirty="0" err="1"/>
              <a:t>C2</a:t>
            </a:r>
            <a:r>
              <a:rPr lang="en-GB" dirty="0"/>
              <a:t>.</a:t>
            </a:r>
          </a:p>
          <a:p>
            <a:endParaRPr lang="en-GB" dirty="0"/>
          </a:p>
        </p:txBody>
      </p:sp>
    </p:spTree>
    <p:extLst>
      <p:ext uri="{BB962C8B-B14F-4D97-AF65-F5344CB8AC3E}">
        <p14:creationId xmlns:p14="http://schemas.microsoft.com/office/powerpoint/2010/main" val="337802886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a:bodyPr>
          <a:lstStyle/>
          <a:p>
            <a:pPr lvl="0"/>
            <a:r>
              <a:rPr lang="en-GB" b="1" dirty="0"/>
              <a:t>Absolute cell reference</a:t>
            </a:r>
            <a:r>
              <a:rPr lang="en-GB" dirty="0"/>
              <a:t>. Here, </a:t>
            </a:r>
            <a:r>
              <a:rPr lang="en-US" dirty="0"/>
              <a:t>the exact address of a cell is used in the formula, regardless of the position of the cell that contains the formula. An absolute cell reference takes the form: $</a:t>
            </a:r>
            <a:r>
              <a:rPr lang="en-US" dirty="0" err="1"/>
              <a:t>A$1</a:t>
            </a:r>
            <a:r>
              <a:rPr lang="en-US" dirty="0"/>
              <a:t>, $</a:t>
            </a:r>
            <a:r>
              <a:rPr lang="en-US" dirty="0" err="1"/>
              <a:t>D$6</a:t>
            </a:r>
            <a:r>
              <a:rPr lang="en-US" dirty="0"/>
              <a:t>, $</a:t>
            </a:r>
            <a:r>
              <a:rPr lang="en-US" dirty="0" err="1"/>
              <a:t>B$3</a:t>
            </a:r>
            <a:r>
              <a:rPr lang="en-US" dirty="0"/>
              <a:t>, $</a:t>
            </a:r>
            <a:r>
              <a:rPr lang="en-US" dirty="0" err="1"/>
              <a:t>E$6</a:t>
            </a:r>
            <a:r>
              <a:rPr lang="en-US" dirty="0"/>
              <a:t>.</a:t>
            </a:r>
            <a:endParaRPr lang="en-GB" dirty="0"/>
          </a:p>
          <a:p>
            <a:pPr lvl="0"/>
            <a:r>
              <a:rPr lang="en-GB" b="1" dirty="0"/>
              <a:t>Mixed cell reference</a:t>
            </a:r>
            <a:r>
              <a:rPr lang="en-GB" dirty="0"/>
              <a:t>. This is a type that uses both relative and absolute cell references at once. It may use an absolute column reference and a relative row reference or vice versa, e.g. $</a:t>
            </a:r>
            <a:r>
              <a:rPr lang="en-GB" dirty="0" err="1"/>
              <a:t>G17</a:t>
            </a:r>
            <a:r>
              <a:rPr lang="en-GB" dirty="0"/>
              <a:t>, </a:t>
            </a:r>
            <a:r>
              <a:rPr lang="en-GB" dirty="0" err="1"/>
              <a:t>B$14</a:t>
            </a:r>
            <a:r>
              <a:rPr lang="en-GB" dirty="0"/>
              <a:t>, </a:t>
            </a:r>
            <a:r>
              <a:rPr lang="en-GB" dirty="0" err="1"/>
              <a:t>D$2</a:t>
            </a:r>
            <a:r>
              <a:rPr lang="en-GB" dirty="0"/>
              <a:t>, $</a:t>
            </a:r>
            <a:r>
              <a:rPr lang="en-GB" dirty="0" err="1"/>
              <a:t>E2</a:t>
            </a:r>
            <a:r>
              <a:rPr lang="en-GB" dirty="0"/>
              <a:t>.</a:t>
            </a:r>
          </a:p>
          <a:p>
            <a:endParaRPr lang="en-GB" dirty="0"/>
          </a:p>
        </p:txBody>
      </p:sp>
    </p:spTree>
    <p:extLst>
      <p:ext uri="{BB962C8B-B14F-4D97-AF65-F5344CB8AC3E}">
        <p14:creationId xmlns:p14="http://schemas.microsoft.com/office/powerpoint/2010/main" val="212629450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FORMULAS</a:t>
            </a:r>
            <a:endParaRPr lang="en-GB" dirty="0"/>
          </a:p>
        </p:txBody>
      </p:sp>
      <p:sp>
        <p:nvSpPr>
          <p:cNvPr id="3" name="Content Placeholder 2"/>
          <p:cNvSpPr>
            <a:spLocks noGrp="1"/>
          </p:cNvSpPr>
          <p:nvPr>
            <p:ph idx="1"/>
          </p:nvPr>
        </p:nvSpPr>
        <p:spPr/>
        <p:txBody>
          <a:bodyPr/>
          <a:lstStyle/>
          <a:p>
            <a:r>
              <a:rPr lang="en-GB" dirty="0" smtClean="0"/>
              <a:t>Formulas </a:t>
            </a:r>
            <a:r>
              <a:rPr lang="en-GB" dirty="0"/>
              <a:t>are equations that perform calculations on values in your worksheet and return a value in a chosen cell, e.g. =</a:t>
            </a:r>
            <a:r>
              <a:rPr lang="en-GB" dirty="0" err="1"/>
              <a:t>A2+B2</a:t>
            </a:r>
            <a:r>
              <a:rPr lang="en-GB" dirty="0"/>
              <a:t>,   =(</a:t>
            </a:r>
            <a:r>
              <a:rPr lang="en-GB" dirty="0" err="1"/>
              <a:t>A3+B3+C3+D3</a:t>
            </a:r>
            <a:r>
              <a:rPr lang="en-GB" dirty="0"/>
              <a:t>)/4,   =</a:t>
            </a:r>
            <a:r>
              <a:rPr lang="en-GB" dirty="0" err="1"/>
              <a:t>A6</a:t>
            </a:r>
            <a:r>
              <a:rPr lang="en-GB" dirty="0"/>
              <a:t>*</a:t>
            </a:r>
            <a:r>
              <a:rPr lang="en-GB" dirty="0" err="1"/>
              <a:t>B4</a:t>
            </a:r>
            <a:r>
              <a:rPr lang="en-GB" dirty="0"/>
              <a:t>,   =</a:t>
            </a:r>
            <a:r>
              <a:rPr lang="en-GB" dirty="0" err="1"/>
              <a:t>C4-D4</a:t>
            </a:r>
            <a:r>
              <a:rPr lang="en-GB" dirty="0"/>
              <a:t>,   =</a:t>
            </a:r>
            <a:r>
              <a:rPr lang="en-GB" dirty="0" err="1"/>
              <a:t>E10</a:t>
            </a:r>
            <a:r>
              <a:rPr lang="en-GB" dirty="0"/>
              <a:t>/</a:t>
            </a:r>
            <a:r>
              <a:rPr lang="en-GB" dirty="0" err="1"/>
              <a:t>G10</a:t>
            </a:r>
            <a:r>
              <a:rPr lang="en-GB" dirty="0"/>
              <a:t> </a:t>
            </a:r>
          </a:p>
          <a:p>
            <a:endParaRPr lang="en-GB" dirty="0"/>
          </a:p>
        </p:txBody>
      </p:sp>
    </p:spTree>
    <p:extLst>
      <p:ext uri="{BB962C8B-B14F-4D97-AF65-F5344CB8AC3E}">
        <p14:creationId xmlns:p14="http://schemas.microsoft.com/office/powerpoint/2010/main" val="44848550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LOGICAL FUNCTIONS</a:t>
            </a:r>
            <a:r>
              <a:rPr lang="en-GB" dirty="0"/>
              <a:t/>
            </a:r>
            <a:br>
              <a:rPr lang="en-GB" dirty="0"/>
            </a:br>
            <a:endParaRPr lang="en-GB" dirty="0"/>
          </a:p>
        </p:txBody>
      </p:sp>
      <p:sp>
        <p:nvSpPr>
          <p:cNvPr id="3" name="Content Placeholder 2"/>
          <p:cNvSpPr>
            <a:spLocks noGrp="1"/>
          </p:cNvSpPr>
          <p:nvPr>
            <p:ph idx="1"/>
          </p:nvPr>
        </p:nvSpPr>
        <p:spPr/>
        <p:txBody>
          <a:bodyPr>
            <a:normAutofit fontScale="77500" lnSpcReduction="20000"/>
          </a:bodyPr>
          <a:lstStyle/>
          <a:p>
            <a:r>
              <a:rPr lang="en-US" b="1" dirty="0" smtClean="0"/>
              <a:t>Function</a:t>
            </a:r>
            <a:r>
              <a:rPr lang="en-US" b="1" dirty="0"/>
              <a:t>	Description </a:t>
            </a:r>
            <a:endParaRPr lang="en-GB" dirty="0"/>
          </a:p>
          <a:p>
            <a:r>
              <a:rPr lang="en-US" dirty="0"/>
              <a:t>AND		Returns TRUE if all of its arguments are TRUE; </a:t>
            </a:r>
            <a:r>
              <a:rPr lang="en-US" dirty="0" smtClean="0"/>
              <a:t>			Returns </a:t>
            </a:r>
            <a:r>
              <a:rPr lang="en-US" dirty="0"/>
              <a:t>FALSE if any argument is FALSE</a:t>
            </a:r>
            <a:endParaRPr lang="en-GB" dirty="0"/>
          </a:p>
          <a:p>
            <a:r>
              <a:rPr lang="en-US" dirty="0"/>
              <a:t>FALSE		Returns the logical value FALSE </a:t>
            </a:r>
            <a:endParaRPr lang="en-GB" dirty="0"/>
          </a:p>
          <a:p>
            <a:r>
              <a:rPr lang="en-US" dirty="0"/>
              <a:t>IF		</a:t>
            </a:r>
            <a:r>
              <a:rPr lang="en-US" dirty="0" smtClean="0"/>
              <a:t>	Specifies </a:t>
            </a:r>
            <a:r>
              <a:rPr lang="en-US" dirty="0"/>
              <a:t>a logical test to perform </a:t>
            </a:r>
            <a:endParaRPr lang="en-GB" dirty="0"/>
          </a:p>
          <a:p>
            <a:r>
              <a:rPr lang="en-US" dirty="0" err="1"/>
              <a:t>IFERROR</a:t>
            </a:r>
            <a:r>
              <a:rPr lang="en-US" dirty="0"/>
              <a:t>	</a:t>
            </a:r>
            <a:r>
              <a:rPr lang="en-US" dirty="0" smtClean="0"/>
              <a:t>Returns </a:t>
            </a:r>
            <a:r>
              <a:rPr lang="en-US" dirty="0"/>
              <a:t>a value you specify if a formula </a:t>
            </a:r>
            <a:r>
              <a:rPr lang="en-US" dirty="0" smtClean="0"/>
              <a:t> 				evaluates </a:t>
            </a:r>
            <a:r>
              <a:rPr lang="en-US" dirty="0"/>
              <a:t>to an </a:t>
            </a:r>
            <a:r>
              <a:rPr lang="en-US" dirty="0" smtClean="0"/>
              <a:t>error</a:t>
            </a:r>
            <a:r>
              <a:rPr lang="en-US" dirty="0"/>
              <a:t>; otherwise, returns the </a:t>
            </a:r>
            <a:r>
              <a:rPr lang="en-US" dirty="0" smtClean="0"/>
              <a:t> 				result </a:t>
            </a:r>
            <a:r>
              <a:rPr lang="en-US" dirty="0"/>
              <a:t>of the formula </a:t>
            </a:r>
            <a:endParaRPr lang="en-GB" dirty="0"/>
          </a:p>
          <a:p>
            <a:r>
              <a:rPr lang="en-US" dirty="0"/>
              <a:t>NOT		Reverses the logic of its argument </a:t>
            </a:r>
            <a:endParaRPr lang="en-GB" dirty="0"/>
          </a:p>
          <a:p>
            <a:r>
              <a:rPr lang="en-US" dirty="0"/>
              <a:t>OR		</a:t>
            </a:r>
            <a:r>
              <a:rPr lang="en-US" dirty="0" smtClean="0"/>
              <a:t>	Returns </a:t>
            </a:r>
            <a:r>
              <a:rPr lang="en-US" dirty="0"/>
              <a:t>TRUE if any argument is TRUE </a:t>
            </a:r>
            <a:endParaRPr lang="en-GB" dirty="0"/>
          </a:p>
          <a:p>
            <a:r>
              <a:rPr lang="en-US" dirty="0"/>
              <a:t>TRUE		Returns the logical value TRUE</a:t>
            </a:r>
            <a:endParaRPr lang="en-GB" dirty="0"/>
          </a:p>
          <a:p>
            <a:endParaRPr lang="en-GB" dirty="0"/>
          </a:p>
        </p:txBody>
      </p:sp>
    </p:spTree>
    <p:extLst>
      <p:ext uri="{BB962C8B-B14F-4D97-AF65-F5344CB8AC3E}">
        <p14:creationId xmlns:p14="http://schemas.microsoft.com/office/powerpoint/2010/main" val="254371881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ERROR </a:t>
            </a:r>
            <a:r>
              <a:rPr lang="en-GB" b="1" dirty="0" smtClean="0"/>
              <a:t>ALERTS</a:t>
            </a:r>
            <a:endParaRPr lang="en-GB" dirty="0"/>
          </a:p>
        </p:txBody>
      </p:sp>
      <p:sp>
        <p:nvSpPr>
          <p:cNvPr id="3" name="Content Placeholder 2"/>
          <p:cNvSpPr>
            <a:spLocks noGrp="1"/>
          </p:cNvSpPr>
          <p:nvPr>
            <p:ph idx="1"/>
          </p:nvPr>
        </p:nvSpPr>
        <p:spPr/>
        <p:txBody>
          <a:bodyPr/>
          <a:lstStyle/>
          <a:p>
            <a:r>
              <a:rPr lang="en-GB" dirty="0" smtClean="0"/>
              <a:t>Microsoft </a:t>
            </a:r>
            <a:r>
              <a:rPr lang="en-GB" dirty="0"/>
              <a:t>Excel displays an error value in a cell when it cannot properly calculate the formula for that cell. Below are some common error values and their meanings.</a:t>
            </a:r>
          </a:p>
          <a:p>
            <a:endParaRPr lang="en-GB" dirty="0"/>
          </a:p>
        </p:txBody>
      </p:sp>
    </p:spTree>
    <p:extLst>
      <p:ext uri="{BB962C8B-B14F-4D97-AF65-F5344CB8AC3E}">
        <p14:creationId xmlns:p14="http://schemas.microsoft.com/office/powerpoint/2010/main" val="105293198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89397"/>
            <a:ext cx="10515600" cy="6014434"/>
          </a:xfrm>
        </p:spPr>
        <p:txBody>
          <a:bodyPr>
            <a:normAutofit fontScale="77500" lnSpcReduction="20000"/>
          </a:bodyPr>
          <a:lstStyle/>
          <a:p>
            <a:r>
              <a:rPr lang="en-GB" b="1" dirty="0"/>
              <a:t>Error message	Meaning</a:t>
            </a:r>
            <a:endParaRPr lang="en-GB" dirty="0"/>
          </a:p>
          <a:p>
            <a:pPr lvl="0"/>
            <a:r>
              <a:rPr lang="en-US" dirty="0"/>
              <a:t>##### 		Column is not wide enough, or a negative date </a:t>
            </a:r>
            <a:r>
              <a:rPr lang="en-US" dirty="0" smtClean="0"/>
              <a:t>			or </a:t>
            </a:r>
            <a:r>
              <a:rPr lang="en-US" dirty="0"/>
              <a:t>time is used.</a:t>
            </a:r>
            <a:endParaRPr lang="en-GB" dirty="0"/>
          </a:p>
          <a:p>
            <a:pPr lvl="0"/>
            <a:r>
              <a:rPr lang="en-GB" dirty="0"/>
              <a:t>#DIV/0!		A number is divided by zero</a:t>
            </a:r>
          </a:p>
          <a:p>
            <a:pPr lvl="0"/>
            <a:r>
              <a:rPr lang="en-GB" dirty="0"/>
              <a:t>#N/A!		A value is not available to a function or formula</a:t>
            </a:r>
          </a:p>
          <a:p>
            <a:pPr lvl="0"/>
            <a:r>
              <a:rPr lang="en-GB" dirty="0"/>
              <a:t>#NAME?		Microsoft Office Excel does not recognise text </a:t>
            </a:r>
            <a:r>
              <a:rPr lang="en-GB" dirty="0" smtClean="0"/>
              <a:t>			in </a:t>
            </a:r>
            <a:r>
              <a:rPr lang="en-GB" dirty="0"/>
              <a:t>a formula.</a:t>
            </a:r>
          </a:p>
          <a:p>
            <a:pPr lvl="0"/>
            <a:r>
              <a:rPr lang="en-GB" dirty="0"/>
              <a:t>#NULL!		You specified an intersection of two areas that </a:t>
            </a:r>
            <a:r>
              <a:rPr lang="en-GB" dirty="0" smtClean="0"/>
              <a:t>			do </a:t>
            </a:r>
            <a:r>
              <a:rPr lang="en-GB" dirty="0"/>
              <a:t>not intersect</a:t>
            </a:r>
          </a:p>
          <a:p>
            <a:pPr lvl="0"/>
            <a:r>
              <a:rPr lang="en-GB" dirty="0"/>
              <a:t>#</a:t>
            </a:r>
            <a:r>
              <a:rPr lang="en-GB" dirty="0" err="1"/>
              <a:t>NUM</a:t>
            </a:r>
            <a:r>
              <a:rPr lang="en-GB" dirty="0"/>
              <a:t>!		The numeric values used in a formula or </a:t>
            </a:r>
            <a:r>
              <a:rPr lang="en-GB" dirty="0" smtClean="0"/>
              <a:t>				function </a:t>
            </a:r>
            <a:r>
              <a:rPr lang="en-GB" dirty="0"/>
              <a:t>are invalid</a:t>
            </a:r>
          </a:p>
          <a:p>
            <a:pPr lvl="0"/>
            <a:r>
              <a:rPr lang="en-GB" dirty="0"/>
              <a:t>#REF!		The cell reference is not valid, e.g. </a:t>
            </a:r>
            <a:r>
              <a:rPr lang="en-GB" dirty="0" err="1"/>
              <a:t>6E</a:t>
            </a:r>
            <a:r>
              <a:rPr lang="en-GB" dirty="0"/>
              <a:t> instead </a:t>
            </a:r>
            <a:r>
              <a:rPr lang="en-GB" dirty="0" smtClean="0"/>
              <a:t>			of </a:t>
            </a:r>
            <a:r>
              <a:rPr lang="en-GB" dirty="0" err="1"/>
              <a:t>E6</a:t>
            </a:r>
            <a:endParaRPr lang="en-GB" dirty="0"/>
          </a:p>
          <a:p>
            <a:pPr lvl="0"/>
            <a:r>
              <a:rPr lang="en-GB" dirty="0"/>
              <a:t>#VALUE!		An argument or operand used is of wrong type</a:t>
            </a:r>
          </a:p>
          <a:p>
            <a:endParaRPr lang="en-GB" dirty="0"/>
          </a:p>
        </p:txBody>
      </p:sp>
    </p:spTree>
    <p:extLst>
      <p:ext uri="{BB962C8B-B14F-4D97-AF65-F5344CB8AC3E}">
        <p14:creationId xmlns:p14="http://schemas.microsoft.com/office/powerpoint/2010/main" val="93264326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1633946163"/>
              </p:ext>
            </p:extLst>
          </p:nvPr>
        </p:nvGraphicFramePr>
        <p:xfrm>
          <a:off x="682579" y="579557"/>
          <a:ext cx="10671221" cy="5847004"/>
        </p:xfrm>
        <a:graphic>
          <a:graphicData uri="http://schemas.openxmlformats.org/drawingml/2006/table">
            <a:tbl>
              <a:tblPr firstRow="1" firstCol="1" bandRow="1">
                <a:tableStyleId>{5C22544A-7EE6-4342-B048-85BDC9FD1C3A}</a:tableStyleId>
              </a:tblPr>
              <a:tblGrid>
                <a:gridCol w="1905880"/>
                <a:gridCol w="5843561"/>
                <a:gridCol w="2921780"/>
              </a:tblGrid>
              <a:tr h="289367">
                <a:tc>
                  <a:txBody>
                    <a:bodyPr/>
                    <a:lstStyle/>
                    <a:p>
                      <a:pPr marL="0" marR="0" algn="just">
                        <a:lnSpc>
                          <a:spcPct val="115000"/>
                        </a:lnSpc>
                        <a:spcBef>
                          <a:spcPts val="0"/>
                        </a:spcBef>
                        <a:spcAft>
                          <a:spcPts val="0"/>
                        </a:spcAft>
                      </a:pPr>
                      <a:r>
                        <a:rPr lang="en-US" sz="1200" dirty="0">
                          <a:effectLst/>
                        </a:rPr>
                        <a:t>Function</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Description</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Example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SUM</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GB" sz="1200">
                          <a:effectLst/>
                        </a:rPr>
                        <a:t>Adds all the numbers in a range of cells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=SUM(B2:G2)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PRODUCT</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Multiplies numbers given as arguments to return product</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=PRODUCT(A2:D2)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MAX</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Returns the largest value in a set of values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=MAX(D4:D10)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MIN</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Returns the smallest number in a set of values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=MIN(A2:A12)</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LARGE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dirty="0">
                          <a:effectLst/>
                        </a:rPr>
                        <a:t>Returns largest value in a data set, e.g. 5th largest value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=LARGE(B1:B9,5)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COUNT</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Counts number of cells in a range that contains numbers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=COUNT(A1:E9)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COUNTIF</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GB" sz="1200" dirty="0">
                          <a:effectLst/>
                        </a:rPr>
                        <a:t>Counts number of cells in a range that meet given criteria</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=COUNTIF(A1:C9,”&lt;10”)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COUNTBLANK</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Counts number of empty cells in specified range of cells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=COUNTBLANK(A2:H8)</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dirty="0">
                          <a:effectLst/>
                        </a:rPr>
                        <a:t>AVERAGE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GB" sz="1200">
                          <a:effectLst/>
                        </a:rPr>
                        <a:t>Returns the average (arithmetic mean) of the arguments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=AVERAGE(B2:B15)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MEDIAN</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GB" sz="1200" dirty="0">
                          <a:effectLst/>
                        </a:rPr>
                        <a:t>Returns number in the middle of the set of given numbers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=MEDIAN(D4:D10)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MODE</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GB" sz="1200">
                          <a:effectLst/>
                        </a:rPr>
                        <a:t>Frequently occurring value in a range of data.</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=MODE(C2:C9)</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US" sz="1200">
                          <a:effectLst/>
                        </a:rPr>
                        <a:t>RANK</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Returns the size of a number relative to other values in a list of numbers.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=RANK(F3,$F$3:$F$11,0)</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289367">
                <a:tc>
                  <a:txBody>
                    <a:bodyPr/>
                    <a:lstStyle/>
                    <a:p>
                      <a:pPr marL="0" marR="0" algn="just">
                        <a:lnSpc>
                          <a:spcPct val="115000"/>
                        </a:lnSpc>
                        <a:spcBef>
                          <a:spcPts val="0"/>
                        </a:spcBef>
                        <a:spcAft>
                          <a:spcPts val="0"/>
                        </a:spcAft>
                      </a:pPr>
                      <a:r>
                        <a:rPr lang="en-GB" sz="1200">
                          <a:effectLst/>
                        </a:rPr>
                        <a:t>SQRT</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GB" sz="1200" dirty="0">
                          <a:effectLst/>
                        </a:rPr>
                        <a:t>Returns a positive square root</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=SQRT(B5)</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598622">
                <a:tc>
                  <a:txBody>
                    <a:bodyPr/>
                    <a:lstStyle/>
                    <a:p>
                      <a:pPr marL="0" marR="0" algn="just">
                        <a:lnSpc>
                          <a:spcPct val="115000"/>
                        </a:lnSpc>
                        <a:spcBef>
                          <a:spcPts val="0"/>
                        </a:spcBef>
                        <a:spcAft>
                          <a:spcPts val="0"/>
                        </a:spcAft>
                      </a:pPr>
                      <a:r>
                        <a:rPr lang="en-GB" sz="1200">
                          <a:effectLst/>
                        </a:rPr>
                        <a:t>IF</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Returns one value if a condition you specify evaluates to TRUE and another value if it evaluates to FALSE.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=IF(A2&lt;50,”fail”, “pass”)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598622">
                <a:tc>
                  <a:txBody>
                    <a:bodyPr/>
                    <a:lstStyle/>
                    <a:p>
                      <a:pPr marL="0" marR="0" algn="just">
                        <a:lnSpc>
                          <a:spcPct val="115000"/>
                        </a:lnSpc>
                        <a:spcBef>
                          <a:spcPts val="0"/>
                        </a:spcBef>
                        <a:spcAft>
                          <a:spcPts val="0"/>
                        </a:spcAft>
                      </a:pPr>
                      <a:r>
                        <a:rPr lang="en-GB" sz="1200">
                          <a:effectLst/>
                        </a:rPr>
                        <a:t>VLOOKUP</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GB" sz="1200">
                          <a:effectLst/>
                        </a:rPr>
                        <a:t>Searches for a value in the first column of a table array and returns a value in the same row from another column.</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a:effectLst/>
                        </a:rPr>
                        <a:t>=VLOOKUP(lookup_value,lookup_table, column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r h="598622">
                <a:tc>
                  <a:txBody>
                    <a:bodyPr/>
                    <a:lstStyle/>
                    <a:p>
                      <a:pPr marL="0" marR="0" algn="just">
                        <a:lnSpc>
                          <a:spcPct val="115000"/>
                        </a:lnSpc>
                        <a:spcBef>
                          <a:spcPts val="0"/>
                        </a:spcBef>
                        <a:spcAft>
                          <a:spcPts val="0"/>
                        </a:spcAft>
                      </a:pPr>
                      <a:r>
                        <a:rPr lang="en-GB" sz="1200" dirty="0" err="1">
                          <a:effectLst/>
                        </a:rPr>
                        <a:t>HLOOKUP</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GB" sz="1200" dirty="0">
                          <a:effectLst/>
                        </a:rPr>
                        <a:t>Searches for a value in the top row of a table array and returns a value in the same column from a row you specify in the table or array</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just">
                        <a:lnSpc>
                          <a:spcPct val="115000"/>
                        </a:lnSpc>
                        <a:spcBef>
                          <a:spcPts val="0"/>
                        </a:spcBef>
                        <a:spcAft>
                          <a:spcPts val="0"/>
                        </a:spcAft>
                      </a:pPr>
                      <a:r>
                        <a:rPr lang="en-US" sz="1200" dirty="0">
                          <a:effectLst/>
                        </a:rPr>
                        <a:t>=</a:t>
                      </a:r>
                      <a:r>
                        <a:rPr lang="en-US" sz="1200" dirty="0" err="1">
                          <a:effectLst/>
                        </a:rPr>
                        <a:t>HLOOKUP</a:t>
                      </a:r>
                      <a:r>
                        <a:rPr lang="en-US" sz="1200" dirty="0">
                          <a:effectLst/>
                        </a:rPr>
                        <a:t>(</a:t>
                      </a:r>
                      <a:r>
                        <a:rPr lang="en-US" sz="1200" dirty="0" err="1">
                          <a:effectLst/>
                        </a:rPr>
                        <a:t>lookup_value,lookup_table</a:t>
                      </a:r>
                      <a:r>
                        <a:rPr lang="en-US" sz="1200" dirty="0">
                          <a:effectLst/>
                        </a:rPr>
                        <a:t>, </a:t>
                      </a:r>
                      <a:r>
                        <a:rPr lang="en-US" sz="1200" dirty="0" err="1">
                          <a:effectLst/>
                        </a:rPr>
                        <a:t>column_index</a:t>
                      </a:r>
                      <a:r>
                        <a:rPr lang="en-US" sz="1200" dirty="0">
                          <a:effectLst/>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839675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lvl="0"/>
            <a:r>
              <a:rPr lang="en-GB" b="1" dirty="0" smtClean="0"/>
              <a:t>Justification</a:t>
            </a:r>
            <a:r>
              <a:rPr lang="en-GB" dirty="0" smtClean="0"/>
              <a:t> is the process of aligning text in a document to both the left and right margins at the same time. </a:t>
            </a:r>
          </a:p>
          <a:p>
            <a:pPr lvl="0"/>
            <a:r>
              <a:rPr lang="en-GB" b="1" dirty="0" smtClean="0"/>
              <a:t>Indent </a:t>
            </a:r>
            <a:r>
              <a:rPr lang="en-GB" dirty="0" smtClean="0"/>
              <a:t>is the amount of white space set in between the margin and the beginning of text. Examples of indents include the first line indent, hanging indent and right indent. </a:t>
            </a:r>
          </a:p>
          <a:p>
            <a:r>
              <a:rPr lang="en-GB" b="1" dirty="0" smtClean="0"/>
              <a:t>Formatting text </a:t>
            </a:r>
            <a:r>
              <a:rPr lang="en-GB" dirty="0" smtClean="0"/>
              <a:t>is the process of changing the appearance of text in a document. Formatting text involves using commands like </a:t>
            </a:r>
            <a:r>
              <a:rPr lang="en-GB" b="1" dirty="0" smtClean="0"/>
              <a:t>bold, italics, underlining, changing font colour</a:t>
            </a:r>
            <a:r>
              <a:rPr lang="en-GB" dirty="0" smtClean="0"/>
              <a:t>, etc.</a:t>
            </a:r>
          </a:p>
          <a:p>
            <a:pPr lvl="0"/>
            <a:endParaRPr lang="en-GB" dirty="0" smtClean="0"/>
          </a:p>
          <a:p>
            <a:endParaRPr lang="en-GB" dirty="0"/>
          </a:p>
        </p:txBody>
      </p:sp>
    </p:spTree>
    <p:extLst>
      <p:ext uri="{BB962C8B-B14F-4D97-AF65-F5344CB8AC3E}">
        <p14:creationId xmlns:p14="http://schemas.microsoft.com/office/powerpoint/2010/main" val="176608740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PRESENTATION </a:t>
            </a:r>
            <a:r>
              <a:rPr lang="en-GB" b="1" dirty="0" smtClean="0"/>
              <a:t>SOFTWARE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This </a:t>
            </a:r>
            <a:r>
              <a:rPr lang="en-GB" dirty="0"/>
              <a:t>is application software used to create presentations, which can communicate ideas and other information to a group of audience. The presentation can be viewed as a slide show, which usually displays on a large monitor or projected screen. Some presentation software can convert an existing slide show into a format that can be accessed on the web.</a:t>
            </a:r>
          </a:p>
          <a:p>
            <a:r>
              <a:rPr lang="en-GB" b="1" i="1" dirty="0"/>
              <a:t>Examples of popular electronic presentation software include</a:t>
            </a:r>
            <a:r>
              <a:rPr lang="en-GB" dirty="0"/>
              <a:t>; Microsoft PowerPoint, Corel Presentations, Lotus Freelance Graphics, Microsoft Producer, Open Office Presentation, etc.</a:t>
            </a:r>
          </a:p>
          <a:p>
            <a:endParaRPr lang="en-GB" dirty="0"/>
          </a:p>
        </p:txBody>
      </p:sp>
    </p:spTree>
    <p:extLst>
      <p:ext uri="{BB962C8B-B14F-4D97-AF65-F5344CB8AC3E}">
        <p14:creationId xmlns:p14="http://schemas.microsoft.com/office/powerpoint/2010/main" val="1818747227"/>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Applications of Presentation </a:t>
            </a:r>
            <a:r>
              <a:rPr lang="en-GB" b="1" dirty="0" smtClean="0"/>
              <a:t>Software</a:t>
            </a:r>
            <a:endParaRPr lang="en-GB" dirty="0"/>
          </a:p>
        </p:txBody>
      </p:sp>
      <p:sp>
        <p:nvSpPr>
          <p:cNvPr id="3" name="Content Placeholder 2"/>
          <p:cNvSpPr>
            <a:spLocks noGrp="1"/>
          </p:cNvSpPr>
          <p:nvPr>
            <p:ph idx="1"/>
          </p:nvPr>
        </p:nvSpPr>
        <p:spPr/>
        <p:txBody>
          <a:bodyPr>
            <a:normAutofit fontScale="92500" lnSpcReduction="10000"/>
          </a:bodyPr>
          <a:lstStyle/>
          <a:p>
            <a:pPr lvl="0"/>
            <a:r>
              <a:rPr lang="en-GB" dirty="0" smtClean="0"/>
              <a:t>Presenting </a:t>
            </a:r>
            <a:r>
              <a:rPr lang="en-GB" dirty="0"/>
              <a:t>learning materials to students in schools (CAL)</a:t>
            </a:r>
          </a:p>
          <a:p>
            <a:pPr lvl="0"/>
            <a:r>
              <a:rPr lang="en-GB" dirty="0"/>
              <a:t>Presenting speeches and minutes in meeting</a:t>
            </a:r>
          </a:p>
          <a:p>
            <a:pPr lvl="0"/>
            <a:r>
              <a:rPr lang="en-GB" dirty="0"/>
              <a:t>Used in training sessions</a:t>
            </a:r>
          </a:p>
          <a:p>
            <a:pPr lvl="0"/>
            <a:r>
              <a:rPr lang="en-GB" dirty="0"/>
              <a:t>Used in presenting campaign manifestos</a:t>
            </a:r>
          </a:p>
          <a:p>
            <a:pPr lvl="0"/>
            <a:r>
              <a:rPr lang="en-GB" dirty="0"/>
              <a:t>Used in conferences and seminars</a:t>
            </a:r>
          </a:p>
          <a:p>
            <a:pPr lvl="0"/>
            <a:r>
              <a:rPr lang="en-GB" dirty="0"/>
              <a:t>Used in sales promotions to market products</a:t>
            </a:r>
          </a:p>
          <a:p>
            <a:pPr lvl="0"/>
            <a:r>
              <a:rPr lang="en-GB" dirty="0"/>
              <a:t>Used in business shows, mobile kiosks and clinics</a:t>
            </a:r>
          </a:p>
          <a:p>
            <a:endParaRPr lang="en-GB" dirty="0"/>
          </a:p>
        </p:txBody>
      </p:sp>
    </p:spTree>
    <p:extLst>
      <p:ext uri="{BB962C8B-B14F-4D97-AF65-F5344CB8AC3E}">
        <p14:creationId xmlns:p14="http://schemas.microsoft.com/office/powerpoint/2010/main" val="759839635"/>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Principles of a Good </a:t>
            </a:r>
            <a:r>
              <a:rPr lang="en-GB" b="1" dirty="0" smtClean="0"/>
              <a:t>Presentation</a:t>
            </a:r>
            <a:endParaRPr lang="en-GB" dirty="0"/>
          </a:p>
        </p:txBody>
      </p:sp>
      <p:sp>
        <p:nvSpPr>
          <p:cNvPr id="3" name="Content Placeholder 2"/>
          <p:cNvSpPr>
            <a:spLocks noGrp="1"/>
          </p:cNvSpPr>
          <p:nvPr>
            <p:ph idx="1"/>
          </p:nvPr>
        </p:nvSpPr>
        <p:spPr>
          <a:xfrm>
            <a:off x="838200" y="1519707"/>
            <a:ext cx="10515600" cy="5009882"/>
          </a:xfrm>
        </p:spPr>
        <p:txBody>
          <a:bodyPr>
            <a:normAutofit fontScale="92500" lnSpcReduction="20000"/>
          </a:bodyPr>
          <a:lstStyle/>
          <a:p>
            <a:r>
              <a:rPr lang="en-GB" dirty="0" smtClean="0"/>
              <a:t>When </a:t>
            </a:r>
            <a:r>
              <a:rPr lang="en-GB" dirty="0"/>
              <a:t>preparing a presentation, you must consider the following principles. This improves the quality of your presentation, makes it more effective and enjoyable and in the long run saves you time and effort.</a:t>
            </a:r>
          </a:p>
          <a:p>
            <a:pPr lvl="0"/>
            <a:r>
              <a:rPr lang="en-GB" dirty="0"/>
              <a:t>Simplicity of the presentation. The best slide is usually simple, easy and to the point. The audience may need more time to understand complicated slides while time is always limited during presentations.</a:t>
            </a:r>
          </a:p>
          <a:p>
            <a:pPr lvl="0"/>
            <a:r>
              <a:rPr lang="en-GB" dirty="0"/>
              <a:t>Know the audience and their expectations in order to give the right message to the right people. e.g. are they children, matures or a mixture. Are they clients or seniors of the organisation</a:t>
            </a:r>
          </a:p>
          <a:p>
            <a:pPr marL="0" indent="0">
              <a:buNone/>
            </a:pPr>
            <a:endParaRPr lang="en-GB" dirty="0"/>
          </a:p>
        </p:txBody>
      </p:sp>
    </p:spTree>
    <p:extLst>
      <p:ext uri="{BB962C8B-B14F-4D97-AF65-F5344CB8AC3E}">
        <p14:creationId xmlns:p14="http://schemas.microsoft.com/office/powerpoint/2010/main" val="2071819588"/>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lvl="0"/>
            <a:r>
              <a:rPr lang="en-GB" dirty="0"/>
              <a:t>Relevance of the content. Ensure that the content of your slides is relevant to the topic of discussion in order to capture the attention of the audience</a:t>
            </a:r>
          </a:p>
          <a:p>
            <a:pPr lvl="0"/>
            <a:r>
              <a:rPr lang="en-GB" dirty="0"/>
              <a:t>Use of images, graphics and diagrams. Slides are visual aid to help you explain complex ideas in an easy way. Therefore, use the right and relevant images, graphics and charts to represent your ideas visually.</a:t>
            </a:r>
          </a:p>
          <a:p>
            <a:pPr lvl="0"/>
            <a:r>
              <a:rPr lang="en-GB" dirty="0"/>
              <a:t>Make the right choice of colours, font styles, font sizes, transitions, animations, links which suit the viewers</a:t>
            </a:r>
          </a:p>
          <a:p>
            <a:pPr marL="0" indent="0">
              <a:buNone/>
            </a:pPr>
            <a:endParaRPr lang="en-GB" dirty="0"/>
          </a:p>
        </p:txBody>
      </p:sp>
    </p:spTree>
    <p:extLst>
      <p:ext uri="{BB962C8B-B14F-4D97-AF65-F5344CB8AC3E}">
        <p14:creationId xmlns:p14="http://schemas.microsoft.com/office/powerpoint/2010/main" val="185221975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Advantages of Presentation </a:t>
            </a:r>
            <a:r>
              <a:rPr lang="en-GB" b="1" dirty="0" smtClean="0"/>
              <a:t>Software</a:t>
            </a:r>
            <a:endParaRPr lang="en-GB" dirty="0"/>
          </a:p>
        </p:txBody>
      </p:sp>
      <p:sp>
        <p:nvSpPr>
          <p:cNvPr id="3" name="Content Placeholder 2"/>
          <p:cNvSpPr>
            <a:spLocks noGrp="1"/>
          </p:cNvSpPr>
          <p:nvPr>
            <p:ph idx="1"/>
          </p:nvPr>
        </p:nvSpPr>
        <p:spPr/>
        <p:txBody>
          <a:bodyPr>
            <a:normAutofit fontScale="85000" lnSpcReduction="20000"/>
          </a:bodyPr>
          <a:lstStyle/>
          <a:p>
            <a:pPr lvl="0"/>
            <a:r>
              <a:rPr lang="en-GB" dirty="0" smtClean="0"/>
              <a:t>Presentation </a:t>
            </a:r>
            <a:r>
              <a:rPr lang="en-GB" dirty="0"/>
              <a:t>software usually provides a wide variety of presentation formats and layouts for the slides</a:t>
            </a:r>
          </a:p>
          <a:p>
            <a:pPr lvl="0"/>
            <a:r>
              <a:rPr lang="en-GB" dirty="0"/>
              <a:t>Multimedia components such as clip art images, video clips and audio clips can be incorporated into slides</a:t>
            </a:r>
          </a:p>
          <a:p>
            <a:pPr lvl="0"/>
            <a:r>
              <a:rPr lang="en-GB" dirty="0"/>
              <a:t>The timing of the slides can be set so that the presentation automatically displays the next slide after a predetermined period of time.</a:t>
            </a:r>
          </a:p>
          <a:p>
            <a:pPr lvl="0"/>
            <a:r>
              <a:rPr lang="en-GB" dirty="0"/>
              <a:t>Special transition effects can be applied between each slide</a:t>
            </a:r>
          </a:p>
          <a:p>
            <a:pPr lvl="0"/>
            <a:r>
              <a:rPr lang="en-GB" dirty="0"/>
              <a:t>The presentation can normally be viewed and printed in different formats</a:t>
            </a:r>
          </a:p>
          <a:p>
            <a:endParaRPr lang="en-GB" dirty="0"/>
          </a:p>
        </p:txBody>
      </p:sp>
    </p:spTree>
    <p:extLst>
      <p:ext uri="{BB962C8B-B14F-4D97-AF65-F5344CB8AC3E}">
        <p14:creationId xmlns:p14="http://schemas.microsoft.com/office/powerpoint/2010/main" val="16422483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FEATURES OF ELECTRONIC PRESENTATION </a:t>
            </a:r>
            <a:r>
              <a:rPr lang="en-GB" b="1" dirty="0" smtClean="0"/>
              <a:t>SOFTWARE</a:t>
            </a:r>
            <a:endParaRPr lang="en-GB" dirty="0"/>
          </a:p>
        </p:txBody>
      </p:sp>
      <p:sp>
        <p:nvSpPr>
          <p:cNvPr id="3" name="Content Placeholder 2"/>
          <p:cNvSpPr>
            <a:spLocks noGrp="1"/>
          </p:cNvSpPr>
          <p:nvPr>
            <p:ph idx="1"/>
          </p:nvPr>
        </p:nvSpPr>
        <p:spPr/>
        <p:txBody>
          <a:bodyPr>
            <a:normAutofit lnSpcReduction="10000"/>
          </a:bodyPr>
          <a:lstStyle/>
          <a:p>
            <a:pPr lvl="0"/>
            <a:r>
              <a:rPr lang="en-GB" b="1" dirty="0" smtClean="0"/>
              <a:t>Presentation</a:t>
            </a:r>
            <a:r>
              <a:rPr lang="en-GB" dirty="0"/>
              <a:t>. This is a PowerPoint file made up of a series of slides, audience hand-outs, speaker’s notes and outline among others.</a:t>
            </a:r>
          </a:p>
          <a:p>
            <a:pPr lvl="0"/>
            <a:r>
              <a:rPr lang="en-GB" b="1" dirty="0"/>
              <a:t>Slide</a:t>
            </a:r>
            <a:r>
              <a:rPr lang="en-GB" dirty="0"/>
              <a:t>. Is an individual page of a presentation</a:t>
            </a:r>
          </a:p>
          <a:p>
            <a:pPr lvl="0"/>
            <a:r>
              <a:rPr lang="en-US" b="1" dirty="0"/>
              <a:t>A slide master. </a:t>
            </a:r>
            <a:r>
              <a:rPr lang="en-US" dirty="0"/>
              <a:t>Is the top slide in a hierarchy of slides that stores information about the theme  and slide layouts of a presentation, including the background colour, fonts, effects, placeholder sizes, and positioning. </a:t>
            </a:r>
            <a:endParaRPr lang="en-GB" dirty="0"/>
          </a:p>
          <a:p>
            <a:endParaRPr lang="en-GB" dirty="0"/>
          </a:p>
        </p:txBody>
      </p:sp>
    </p:spTree>
    <p:extLst>
      <p:ext uri="{BB962C8B-B14F-4D97-AF65-F5344CB8AC3E}">
        <p14:creationId xmlns:p14="http://schemas.microsoft.com/office/powerpoint/2010/main" val="368798637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94704"/>
            <a:ext cx="10515600" cy="5082259"/>
          </a:xfrm>
        </p:spPr>
        <p:txBody>
          <a:bodyPr>
            <a:normAutofit fontScale="92500" lnSpcReduction="20000"/>
          </a:bodyPr>
          <a:lstStyle/>
          <a:p>
            <a:pPr lvl="0"/>
            <a:r>
              <a:rPr lang="en-GB" b="1" dirty="0"/>
              <a:t>A PowerPoint template</a:t>
            </a:r>
            <a:r>
              <a:rPr lang="en-GB" dirty="0"/>
              <a:t>. This contains layouts (layout: The arrangement of elements, such as title and subtitle text, lists, pictures, tables, charts, shapes, and movies, on a slide.), theme colours (theme </a:t>
            </a:r>
            <a:r>
              <a:rPr lang="en-GB" dirty="0" err="1"/>
              <a:t>colors</a:t>
            </a:r>
            <a:r>
              <a:rPr lang="en-GB" dirty="0"/>
              <a:t>: A set of </a:t>
            </a:r>
            <a:r>
              <a:rPr lang="en-GB" dirty="0" err="1"/>
              <a:t>colors</a:t>
            </a:r>
            <a:r>
              <a:rPr lang="en-GB" dirty="0"/>
              <a:t> that is used in a file. Theme </a:t>
            </a:r>
            <a:r>
              <a:rPr lang="en-GB" dirty="0" err="1"/>
              <a:t>colors</a:t>
            </a:r>
            <a:r>
              <a:rPr lang="en-GB" dirty="0"/>
              <a:t>, theme fonts, and theme effects compose a theme.), theme fonts (theme fonts: A set of major and minor fonts that is applied to a file. Theme fonts, theme </a:t>
            </a:r>
            <a:r>
              <a:rPr lang="en-GB" dirty="0" err="1"/>
              <a:t>colors</a:t>
            </a:r>
            <a:r>
              <a:rPr lang="en-GB" dirty="0"/>
              <a:t>, and theme effects compose a theme.), theme effects (theme effects: A set of visual attributes that is applied to elements in a file. Theme effects, theme </a:t>
            </a:r>
            <a:r>
              <a:rPr lang="en-GB" dirty="0" err="1"/>
              <a:t>colors</a:t>
            </a:r>
            <a:r>
              <a:rPr lang="en-GB" dirty="0"/>
              <a:t>, and theme fonts compose a theme.), background styles, and even content.</a:t>
            </a:r>
          </a:p>
          <a:p>
            <a:endParaRPr lang="en-GB" dirty="0"/>
          </a:p>
        </p:txBody>
      </p:sp>
    </p:spTree>
    <p:extLst>
      <p:ext uri="{BB962C8B-B14F-4D97-AF65-F5344CB8AC3E}">
        <p14:creationId xmlns:p14="http://schemas.microsoft.com/office/powerpoint/2010/main" val="12909117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65915"/>
            <a:ext cx="10515600" cy="5211048"/>
          </a:xfrm>
        </p:spPr>
        <p:txBody>
          <a:bodyPr>
            <a:normAutofit fontScale="92500" lnSpcReduction="10000"/>
          </a:bodyPr>
          <a:lstStyle/>
          <a:p>
            <a:pPr lvl="0"/>
            <a:r>
              <a:rPr lang="en-GB" b="1" dirty="0"/>
              <a:t>Animation</a:t>
            </a:r>
            <a:r>
              <a:rPr lang="en-GB" dirty="0"/>
              <a:t>. Refers to special effects for introducing text in a slide during a slide show.</a:t>
            </a:r>
          </a:p>
          <a:p>
            <a:pPr lvl="0"/>
            <a:r>
              <a:rPr lang="en-GB" b="1" dirty="0"/>
              <a:t>Placeholder</a:t>
            </a:r>
            <a:r>
              <a:rPr lang="en-GB" dirty="0"/>
              <a:t>. Placeholders are the containers in layouts that hold such content as text (including body text, bulleted lists, and titles), tables, charts, SmartArt graphics, movies, sounds, pictures, and clip art (clip art: A single piece of ready-made art, often appearing as a bitmap or a combination of drawn shapes.). </a:t>
            </a:r>
          </a:p>
          <a:p>
            <a:pPr lvl="0"/>
            <a:r>
              <a:rPr lang="en-GB" b="1" dirty="0"/>
              <a:t>Transition effects</a:t>
            </a:r>
            <a:r>
              <a:rPr lang="en-GB" dirty="0"/>
              <a:t>. This refers to different styles in which slides come and leave the screen during a presentation. </a:t>
            </a:r>
            <a:r>
              <a:rPr lang="en-GB" b="1" i="1" dirty="0"/>
              <a:t>Slide transition</a:t>
            </a:r>
            <a:r>
              <a:rPr lang="en-GB" dirty="0"/>
              <a:t> is a special effect for introducing an entire slide during a slide show</a:t>
            </a:r>
          </a:p>
          <a:p>
            <a:endParaRPr lang="en-GB" dirty="0"/>
          </a:p>
        </p:txBody>
      </p:sp>
    </p:spTree>
    <p:extLst>
      <p:ext uri="{BB962C8B-B14F-4D97-AF65-F5344CB8AC3E}">
        <p14:creationId xmlns:p14="http://schemas.microsoft.com/office/powerpoint/2010/main" val="1930779745"/>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24248"/>
            <a:ext cx="10515600" cy="5352715"/>
          </a:xfrm>
        </p:spPr>
        <p:txBody>
          <a:bodyPr>
            <a:normAutofit fontScale="85000" lnSpcReduction="10000"/>
          </a:bodyPr>
          <a:lstStyle/>
          <a:p>
            <a:pPr lvl="0"/>
            <a:r>
              <a:rPr lang="en-GB" b="1" dirty="0"/>
              <a:t>Graphics</a:t>
            </a:r>
            <a:r>
              <a:rPr lang="en-GB" dirty="0"/>
              <a:t>. A general term used to mean pictures, images, charts, photo, tables, </a:t>
            </a:r>
            <a:r>
              <a:rPr lang="en-GB" dirty="0" err="1"/>
              <a:t>etc</a:t>
            </a:r>
            <a:r>
              <a:rPr lang="en-GB" dirty="0"/>
              <a:t>, that you can add to a presentation</a:t>
            </a:r>
          </a:p>
          <a:p>
            <a:pPr lvl="0"/>
            <a:r>
              <a:rPr lang="en-GB" b="1" dirty="0"/>
              <a:t>ClipArt</a:t>
            </a:r>
            <a:r>
              <a:rPr lang="en-GB" dirty="0"/>
              <a:t>. A general term for a library of pictures in the computer. </a:t>
            </a:r>
            <a:r>
              <a:rPr lang="en-GB" b="1" i="1" dirty="0"/>
              <a:t>Presenter’s notes</a:t>
            </a:r>
            <a:r>
              <a:rPr lang="en-GB" dirty="0"/>
              <a:t>,</a:t>
            </a:r>
            <a:r>
              <a:rPr lang="en-GB" b="1" dirty="0"/>
              <a:t> </a:t>
            </a:r>
            <a:r>
              <a:rPr lang="en-GB" dirty="0"/>
              <a:t>these contain ideas you want to discuss for each slide in your presentation.</a:t>
            </a:r>
          </a:p>
          <a:p>
            <a:pPr lvl="0"/>
            <a:r>
              <a:rPr lang="en-GB" b="1" dirty="0"/>
              <a:t>Action buttons</a:t>
            </a:r>
            <a:r>
              <a:rPr lang="en-GB" dirty="0"/>
              <a:t>. Are ready-made buttons that can be inserted into your presentation. These enable you to perform actions upon clicking or moving mouse over them</a:t>
            </a:r>
          </a:p>
          <a:p>
            <a:pPr lvl="0"/>
            <a:r>
              <a:rPr lang="en-GB" b="1" dirty="0"/>
              <a:t>Auto content wizard</a:t>
            </a:r>
            <a:r>
              <a:rPr lang="en-GB" dirty="0"/>
              <a:t>. This is a presentation wizard that contains data from which one can select and edit to create a personalised or customised presentation.</a:t>
            </a:r>
          </a:p>
          <a:p>
            <a:endParaRPr lang="en-GB" dirty="0"/>
          </a:p>
        </p:txBody>
      </p:sp>
    </p:spTree>
    <p:extLst>
      <p:ext uri="{BB962C8B-B14F-4D97-AF65-F5344CB8AC3E}">
        <p14:creationId xmlns:p14="http://schemas.microsoft.com/office/powerpoint/2010/main" val="3441628720"/>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8642"/>
            <a:ext cx="10515600" cy="5288321"/>
          </a:xfrm>
        </p:spPr>
        <p:txBody>
          <a:bodyPr>
            <a:normAutofit fontScale="77500" lnSpcReduction="20000"/>
          </a:bodyPr>
          <a:lstStyle/>
          <a:p>
            <a:pPr lvl="0"/>
            <a:r>
              <a:rPr lang="en-GB" b="1" dirty="0"/>
              <a:t>Slide layout</a:t>
            </a:r>
            <a:r>
              <a:rPr lang="en-GB" dirty="0"/>
              <a:t>. Slide layouts contain formatting, positioning, and placeholders for all the content that appears on a slide. Layout contains the theme (colours (theme </a:t>
            </a:r>
            <a:r>
              <a:rPr lang="en-GB" dirty="0" err="1"/>
              <a:t>colors</a:t>
            </a:r>
            <a:r>
              <a:rPr lang="en-GB" dirty="0"/>
              <a:t>: A set of </a:t>
            </a:r>
            <a:r>
              <a:rPr lang="en-GB" dirty="0" err="1"/>
              <a:t>colors</a:t>
            </a:r>
            <a:r>
              <a:rPr lang="en-GB" dirty="0"/>
              <a:t> that is used in a file. Theme </a:t>
            </a:r>
            <a:r>
              <a:rPr lang="en-GB" dirty="0" err="1"/>
              <a:t>colors</a:t>
            </a:r>
            <a:r>
              <a:rPr lang="en-GB" dirty="0"/>
              <a:t>, theme fonts, and theme effects compose a theme.), fonts (theme fonts: A set of major and minor fonts that is applied to a file. Theme fonts, theme </a:t>
            </a:r>
            <a:r>
              <a:rPr lang="en-GB" dirty="0" err="1"/>
              <a:t>colors</a:t>
            </a:r>
            <a:r>
              <a:rPr lang="en-GB" dirty="0"/>
              <a:t>, and theme effects compose a theme.), effects (theme effects: A set of visual attributes that is applied to elements in a file. Theme effects, theme </a:t>
            </a:r>
            <a:r>
              <a:rPr lang="en-GB" dirty="0" err="1"/>
              <a:t>colors</a:t>
            </a:r>
            <a:r>
              <a:rPr lang="en-GB" dirty="0"/>
              <a:t>, and theme fonts compose a theme.), and the background) of a slide.</a:t>
            </a:r>
            <a:r>
              <a:rPr lang="en-GB" b="1" i="1" dirty="0"/>
              <a:t> Master layout</a:t>
            </a:r>
            <a:r>
              <a:rPr lang="en-GB" dirty="0"/>
              <a:t> is a term applied to a presentation’s overall design.</a:t>
            </a:r>
          </a:p>
          <a:p>
            <a:pPr lvl="0"/>
            <a:r>
              <a:rPr lang="en-GB" b="1" dirty="0"/>
              <a:t>Timing</a:t>
            </a:r>
            <a:r>
              <a:rPr lang="en-GB" dirty="0"/>
              <a:t>. Is a technique by which slides or text appear on the screen during a presentation, i.e. on mouse click or automatically after a defined period.</a:t>
            </a:r>
          </a:p>
          <a:p>
            <a:endParaRPr lang="en-GB" dirty="0"/>
          </a:p>
        </p:txBody>
      </p:sp>
    </p:spTree>
    <p:extLst>
      <p:ext uri="{BB962C8B-B14F-4D97-AF65-F5344CB8AC3E}">
        <p14:creationId xmlns:p14="http://schemas.microsoft.com/office/powerpoint/2010/main" val="35500983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lvl="0"/>
            <a:r>
              <a:rPr lang="en-GB" b="1" dirty="0" smtClean="0"/>
              <a:t>Editing text </a:t>
            </a:r>
            <a:r>
              <a:rPr lang="en-GB" dirty="0" smtClean="0"/>
              <a:t>refers to the process of making changes to the content of an existing document. Editing text involves commands like </a:t>
            </a:r>
            <a:r>
              <a:rPr lang="en-GB" b="1" dirty="0" smtClean="0"/>
              <a:t>cut, paste, overtype, undo, insert, and delete.</a:t>
            </a:r>
            <a:endParaRPr lang="en-GB" dirty="0" smtClean="0"/>
          </a:p>
          <a:p>
            <a:pPr lvl="0"/>
            <a:r>
              <a:rPr lang="en-GB" b="1" dirty="0" smtClean="0"/>
              <a:t>Copy </a:t>
            </a:r>
            <a:r>
              <a:rPr lang="en-GB" dirty="0" smtClean="0"/>
              <a:t>– To place selected text on the clipboard, without removing it from its current location.</a:t>
            </a:r>
          </a:p>
          <a:p>
            <a:pPr lvl="0"/>
            <a:r>
              <a:rPr lang="en-GB" b="1" dirty="0" smtClean="0"/>
              <a:t>Cut </a:t>
            </a:r>
            <a:r>
              <a:rPr lang="en-GB" dirty="0" smtClean="0"/>
              <a:t>– To remove selected text from its current position and place it on the clipboard. Copy and paste duplicated text, while Cut and paste moves text to a new location.</a:t>
            </a:r>
          </a:p>
          <a:p>
            <a:endParaRPr lang="en-GB" dirty="0"/>
          </a:p>
        </p:txBody>
      </p:sp>
    </p:spTree>
    <p:extLst>
      <p:ext uri="{BB962C8B-B14F-4D97-AF65-F5344CB8AC3E}">
        <p14:creationId xmlns:p14="http://schemas.microsoft.com/office/powerpoint/2010/main" val="224099514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PowerPoint </a:t>
            </a:r>
            <a:r>
              <a:rPr lang="en-GB" b="1" dirty="0" smtClean="0"/>
              <a:t>Views</a:t>
            </a:r>
            <a:endParaRPr lang="en-GB" dirty="0"/>
          </a:p>
        </p:txBody>
      </p:sp>
      <p:sp>
        <p:nvSpPr>
          <p:cNvPr id="3" name="Content Placeholder 2"/>
          <p:cNvSpPr>
            <a:spLocks noGrp="1"/>
          </p:cNvSpPr>
          <p:nvPr>
            <p:ph idx="1"/>
          </p:nvPr>
        </p:nvSpPr>
        <p:spPr>
          <a:xfrm>
            <a:off x="838200" y="1493949"/>
            <a:ext cx="10515600" cy="4893972"/>
          </a:xfrm>
        </p:spPr>
        <p:txBody>
          <a:bodyPr>
            <a:normAutofit fontScale="70000" lnSpcReduction="20000"/>
          </a:bodyPr>
          <a:lstStyle/>
          <a:p>
            <a:pPr lvl="0"/>
            <a:r>
              <a:rPr lang="en-GB" b="1" dirty="0" smtClean="0"/>
              <a:t>Normal </a:t>
            </a:r>
            <a:r>
              <a:rPr lang="en-GB" b="1" dirty="0"/>
              <a:t>view</a:t>
            </a:r>
            <a:r>
              <a:rPr lang="en-GB" dirty="0"/>
              <a:t>. Is a Tri-pane window that provides the text outline of the entire presentation on the left, the current slide on the upper-right, and speaker’s notes on the lower-right. This is the  default PowerPoint view</a:t>
            </a:r>
          </a:p>
          <a:p>
            <a:pPr lvl="0"/>
            <a:r>
              <a:rPr lang="en-GB" b="1" dirty="0"/>
              <a:t>Outline view</a:t>
            </a:r>
            <a:r>
              <a:rPr lang="en-GB" dirty="0"/>
              <a:t>. This enables one to edit and display all presentation text in one location instead of one slide at a time. It appears without the objects or images in the slide.</a:t>
            </a:r>
          </a:p>
          <a:p>
            <a:pPr lvl="0"/>
            <a:r>
              <a:rPr lang="en-GB" b="1" dirty="0"/>
              <a:t>Slide view</a:t>
            </a:r>
            <a:r>
              <a:rPr lang="en-GB" dirty="0"/>
              <a:t>. Shows a graphic view of the current slide for editing and viewing</a:t>
            </a:r>
          </a:p>
          <a:p>
            <a:pPr lvl="0"/>
            <a:r>
              <a:rPr lang="en-GB" b="1" dirty="0"/>
              <a:t>Slide sorter view</a:t>
            </a:r>
            <a:r>
              <a:rPr lang="en-GB" dirty="0"/>
              <a:t>. This displays the entire presentation so that one can add, delete and move slide.</a:t>
            </a:r>
          </a:p>
          <a:p>
            <a:pPr lvl="0"/>
            <a:r>
              <a:rPr lang="en-GB" b="1" dirty="0"/>
              <a:t>Notes page</a:t>
            </a:r>
            <a:r>
              <a:rPr lang="en-GB" dirty="0"/>
              <a:t>. Provides a large area to view or type speaker’s notes on a slide</a:t>
            </a:r>
          </a:p>
          <a:p>
            <a:pPr lvl="0"/>
            <a:r>
              <a:rPr lang="en-GB" b="1" dirty="0"/>
              <a:t>Slide show</a:t>
            </a:r>
            <a:r>
              <a:rPr lang="en-GB" dirty="0"/>
              <a:t>. Is a collection of slides moving in a defined sequence at a present timing that one can control and change with special </a:t>
            </a:r>
            <a:r>
              <a:rPr lang="en-GB" dirty="0" smtClean="0"/>
              <a:t>effects</a:t>
            </a:r>
            <a:endParaRPr lang="en-GB" dirty="0"/>
          </a:p>
        </p:txBody>
      </p:sp>
    </p:spTree>
    <p:extLst>
      <p:ext uri="{BB962C8B-B14F-4D97-AF65-F5344CB8AC3E}">
        <p14:creationId xmlns:p14="http://schemas.microsoft.com/office/powerpoint/2010/main" val="349200546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DATABASES</a:t>
            </a:r>
            <a:endParaRPr lang="en-GB" dirty="0"/>
          </a:p>
        </p:txBody>
      </p:sp>
      <p:sp>
        <p:nvSpPr>
          <p:cNvPr id="3" name="Content Placeholder 2"/>
          <p:cNvSpPr>
            <a:spLocks noGrp="1"/>
          </p:cNvSpPr>
          <p:nvPr>
            <p:ph idx="1"/>
          </p:nvPr>
        </p:nvSpPr>
        <p:spPr/>
        <p:txBody>
          <a:bodyPr>
            <a:normAutofit fontScale="92500" lnSpcReduction="20000"/>
          </a:bodyPr>
          <a:lstStyle/>
          <a:p>
            <a:r>
              <a:rPr lang="en-GB" b="1" dirty="0" smtClean="0"/>
              <a:t>Database </a:t>
            </a:r>
            <a:r>
              <a:rPr lang="en-GB" dirty="0"/>
              <a:t>is a collection of logically related data with descriptions designed to meet the information needs of an organisation. </a:t>
            </a:r>
            <a:r>
              <a:rPr lang="en-GB" b="1" dirty="0"/>
              <a:t>Databank</a:t>
            </a:r>
            <a:r>
              <a:rPr lang="en-GB" dirty="0"/>
              <a:t> is an enormous/large collection of two or more databases for several users within and outside an organisation.</a:t>
            </a:r>
          </a:p>
          <a:p>
            <a:r>
              <a:rPr lang="en-GB" b="1" dirty="0"/>
              <a:t>Database management system (DBMS) </a:t>
            </a:r>
            <a:r>
              <a:rPr lang="en-GB" dirty="0"/>
              <a:t>is software system that allows multiple users to define, create, store, maintain and control access to the database. Examples of </a:t>
            </a:r>
            <a:r>
              <a:rPr lang="en-GB" dirty="0" err="1"/>
              <a:t>DBMSs</a:t>
            </a:r>
            <a:r>
              <a:rPr lang="en-GB" dirty="0"/>
              <a:t> include; Microsoft Access, Oracle, Microsoft SQL Server, Dbase, Fox Pro, </a:t>
            </a:r>
            <a:r>
              <a:rPr lang="en-GB" dirty="0" err="1"/>
              <a:t>Sysbase</a:t>
            </a:r>
            <a:endParaRPr lang="en-GB" dirty="0"/>
          </a:p>
          <a:p>
            <a:endParaRPr lang="en-GB" dirty="0"/>
          </a:p>
        </p:txBody>
      </p:sp>
    </p:spTree>
    <p:extLst>
      <p:ext uri="{BB962C8B-B14F-4D97-AF65-F5344CB8AC3E}">
        <p14:creationId xmlns:p14="http://schemas.microsoft.com/office/powerpoint/2010/main" val="1055089703"/>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TYPES OF </a:t>
            </a:r>
            <a:r>
              <a:rPr lang="en-GB" b="1" dirty="0" smtClean="0"/>
              <a:t>DATABASES</a:t>
            </a:r>
            <a:endParaRPr lang="en-GB" dirty="0"/>
          </a:p>
        </p:txBody>
      </p:sp>
      <p:sp>
        <p:nvSpPr>
          <p:cNvPr id="3" name="Content Placeholder 2"/>
          <p:cNvSpPr>
            <a:spLocks noGrp="1"/>
          </p:cNvSpPr>
          <p:nvPr>
            <p:ph idx="1"/>
          </p:nvPr>
        </p:nvSpPr>
        <p:spPr/>
        <p:txBody>
          <a:bodyPr/>
          <a:lstStyle/>
          <a:p>
            <a:pPr lvl="0"/>
            <a:r>
              <a:rPr lang="en-GB" b="1" dirty="0" smtClean="0"/>
              <a:t>Flat </a:t>
            </a:r>
            <a:r>
              <a:rPr lang="en-GB" b="1" dirty="0"/>
              <a:t>databases</a:t>
            </a:r>
            <a:r>
              <a:rPr lang="en-GB" dirty="0"/>
              <a:t>. These consist of one table</a:t>
            </a:r>
          </a:p>
          <a:p>
            <a:pPr lvl="0"/>
            <a:r>
              <a:rPr lang="en-GB" b="1" dirty="0"/>
              <a:t>Relational databases</a:t>
            </a:r>
            <a:r>
              <a:rPr lang="en-GB" dirty="0"/>
              <a:t>. These consist of two or more tables and manipulate data by relating the tables.</a:t>
            </a:r>
          </a:p>
          <a:p>
            <a:endParaRPr lang="en-GB" dirty="0"/>
          </a:p>
        </p:txBody>
      </p:sp>
    </p:spTree>
    <p:extLst>
      <p:ext uri="{BB962C8B-B14F-4D97-AF65-F5344CB8AC3E}">
        <p14:creationId xmlns:p14="http://schemas.microsoft.com/office/powerpoint/2010/main" val="286154792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FUNCTIONS OF A DATABASE MANAGEMENT </a:t>
            </a:r>
            <a:r>
              <a:rPr lang="en-GB" b="1" dirty="0" smtClean="0"/>
              <a:t>SYSTEM</a:t>
            </a:r>
            <a:endParaRPr lang="en-GB" dirty="0"/>
          </a:p>
        </p:txBody>
      </p:sp>
      <p:sp>
        <p:nvSpPr>
          <p:cNvPr id="3" name="Content Placeholder 2"/>
          <p:cNvSpPr>
            <a:spLocks noGrp="1"/>
          </p:cNvSpPr>
          <p:nvPr>
            <p:ph idx="1"/>
          </p:nvPr>
        </p:nvSpPr>
        <p:spPr/>
        <p:txBody>
          <a:bodyPr>
            <a:normAutofit fontScale="92500" lnSpcReduction="20000"/>
          </a:bodyPr>
          <a:lstStyle/>
          <a:p>
            <a:pPr lvl="0"/>
            <a:r>
              <a:rPr lang="en-GB" dirty="0" smtClean="0"/>
              <a:t>Takes </a:t>
            </a:r>
            <a:r>
              <a:rPr lang="en-GB" dirty="0"/>
              <a:t>care of storage, retrieval and management of large data sets in a database</a:t>
            </a:r>
          </a:p>
          <a:p>
            <a:pPr lvl="0"/>
            <a:r>
              <a:rPr lang="en-GB" dirty="0"/>
              <a:t>Used to creates a database structure to accommodate data that may be text, numbers, objects, video, sound</a:t>
            </a:r>
          </a:p>
          <a:p>
            <a:pPr lvl="0"/>
            <a:r>
              <a:rPr lang="en-GB" dirty="0"/>
              <a:t>It lets you easily add new records, delete out-dated records, update records</a:t>
            </a:r>
          </a:p>
          <a:p>
            <a:pPr lvl="0"/>
            <a:r>
              <a:rPr lang="en-GB" dirty="0"/>
              <a:t>Allows one to organises records in different ways, i.e. sorted and indexed order</a:t>
            </a:r>
          </a:p>
          <a:p>
            <a:pPr lvl="0"/>
            <a:r>
              <a:rPr lang="en-GB" dirty="0"/>
              <a:t>Helps to locate specific records, i.e. search, find and </a:t>
            </a:r>
            <a:r>
              <a:rPr lang="en-GB" dirty="0" smtClean="0"/>
              <a:t>replace</a:t>
            </a:r>
            <a:endParaRPr lang="en-GB" dirty="0"/>
          </a:p>
        </p:txBody>
      </p:sp>
    </p:spTree>
    <p:extLst>
      <p:ext uri="{BB962C8B-B14F-4D97-AF65-F5344CB8AC3E}">
        <p14:creationId xmlns:p14="http://schemas.microsoft.com/office/powerpoint/2010/main" val="328782269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24248"/>
            <a:ext cx="10515600" cy="5352715"/>
          </a:xfrm>
        </p:spPr>
        <p:txBody>
          <a:bodyPr/>
          <a:lstStyle/>
          <a:p>
            <a:pPr lvl="0"/>
            <a:r>
              <a:rPr lang="en-GB" dirty="0"/>
              <a:t>Eliminates duplicate data say by editing, e.g. deleting and retyping</a:t>
            </a:r>
          </a:p>
          <a:p>
            <a:pPr lvl="0"/>
            <a:r>
              <a:rPr lang="en-GB" dirty="0"/>
              <a:t>Used to create relationships between tables</a:t>
            </a:r>
          </a:p>
          <a:p>
            <a:pPr lvl="0"/>
            <a:r>
              <a:rPr lang="en-GB" dirty="0"/>
              <a:t>You can ask questions about your data and get answers using queries</a:t>
            </a:r>
          </a:p>
          <a:p>
            <a:pPr lvl="0"/>
            <a:r>
              <a:rPr lang="en-GB" dirty="0"/>
              <a:t>Used to create data entry forms</a:t>
            </a:r>
          </a:p>
          <a:p>
            <a:pPr lvl="0"/>
            <a:r>
              <a:rPr lang="en-GB" dirty="0"/>
              <a:t>Used to create professional good-looking reports</a:t>
            </a:r>
          </a:p>
          <a:p>
            <a:pPr lvl="0"/>
            <a:r>
              <a:rPr lang="en-GB" dirty="0"/>
              <a:t>Used to change appearance of information, i.e. perform some formatting, etc.</a:t>
            </a:r>
          </a:p>
        </p:txBody>
      </p:sp>
    </p:spTree>
    <p:extLst>
      <p:ext uri="{BB962C8B-B14F-4D97-AF65-F5344CB8AC3E}">
        <p14:creationId xmlns:p14="http://schemas.microsoft.com/office/powerpoint/2010/main" val="302850599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ADVANTAGES OF DATABASE MANAGEMENT SYSTEMS</a:t>
            </a:r>
            <a:endParaRPr lang="en-GB" dirty="0"/>
          </a:p>
        </p:txBody>
      </p:sp>
      <p:sp>
        <p:nvSpPr>
          <p:cNvPr id="3" name="Content Placeholder 2"/>
          <p:cNvSpPr>
            <a:spLocks noGrp="1"/>
          </p:cNvSpPr>
          <p:nvPr>
            <p:ph idx="1"/>
          </p:nvPr>
        </p:nvSpPr>
        <p:spPr/>
        <p:txBody>
          <a:bodyPr>
            <a:normAutofit fontScale="85000" lnSpcReduction="10000"/>
          </a:bodyPr>
          <a:lstStyle/>
          <a:p>
            <a:pPr lvl="0"/>
            <a:r>
              <a:rPr lang="en-GB" b="1" dirty="0" smtClean="0"/>
              <a:t>Sharing </a:t>
            </a:r>
            <a:r>
              <a:rPr lang="en-GB" b="1" dirty="0"/>
              <a:t>of data</a:t>
            </a:r>
            <a:r>
              <a:rPr lang="en-GB" dirty="0"/>
              <a:t>. Data is easily shared among different users and applications</a:t>
            </a:r>
          </a:p>
          <a:p>
            <a:pPr lvl="0"/>
            <a:r>
              <a:rPr lang="en-GB" b="1" dirty="0"/>
              <a:t>Data persistence</a:t>
            </a:r>
            <a:r>
              <a:rPr lang="en-GB" dirty="0"/>
              <a:t>. Data exists beyond the scope of the process that it was created for.</a:t>
            </a:r>
          </a:p>
          <a:p>
            <a:pPr lvl="0"/>
            <a:r>
              <a:rPr lang="en-GB" b="1" dirty="0"/>
              <a:t>Data security</a:t>
            </a:r>
            <a:r>
              <a:rPr lang="en-GB" dirty="0"/>
              <a:t>. Data is protected from unauthorised access using passwords. It also provides protection of databases through security, control and recovery facilities</a:t>
            </a:r>
          </a:p>
          <a:p>
            <a:pPr lvl="0"/>
            <a:r>
              <a:rPr lang="en-GB" b="1" dirty="0"/>
              <a:t>Data validity, integrity &amp; correctness</a:t>
            </a:r>
            <a:r>
              <a:rPr lang="en-GB" dirty="0"/>
              <a:t>. Data should be correct with respect to the real entity that they represent. Auditing or error check and correction are easily done</a:t>
            </a:r>
          </a:p>
          <a:p>
            <a:endParaRPr lang="en-GB" dirty="0"/>
          </a:p>
        </p:txBody>
      </p:sp>
    </p:spTree>
    <p:extLst>
      <p:ext uri="{BB962C8B-B14F-4D97-AF65-F5344CB8AC3E}">
        <p14:creationId xmlns:p14="http://schemas.microsoft.com/office/powerpoint/2010/main" val="324081210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72732"/>
            <a:ext cx="10515600" cy="5404231"/>
          </a:xfrm>
        </p:spPr>
        <p:txBody>
          <a:bodyPr>
            <a:normAutofit fontScale="85000" lnSpcReduction="20000"/>
          </a:bodyPr>
          <a:lstStyle/>
          <a:p>
            <a:pPr lvl="0"/>
            <a:r>
              <a:rPr lang="en-GB" b="1" dirty="0"/>
              <a:t>Consistency of data</a:t>
            </a:r>
            <a:r>
              <a:rPr lang="en-GB" dirty="0"/>
              <a:t>. The system always produces consistent values with respect to the relationships</a:t>
            </a:r>
          </a:p>
          <a:p>
            <a:pPr lvl="0"/>
            <a:r>
              <a:rPr lang="en-GB" b="1" dirty="0"/>
              <a:t>Data integrity</a:t>
            </a:r>
            <a:r>
              <a:rPr lang="en-GB" dirty="0"/>
              <a:t>. Refers to both correctness and consistency of data. Correctness is being free from errors while consistence is having no conflicts among related data items</a:t>
            </a:r>
          </a:p>
          <a:p>
            <a:pPr lvl="0"/>
            <a:r>
              <a:rPr lang="en-GB" b="1" dirty="0"/>
              <a:t>Large data storage</a:t>
            </a:r>
            <a:r>
              <a:rPr lang="en-GB" dirty="0"/>
              <a:t>. It is capable of storing enormous data amounts for personal and organisational use</a:t>
            </a:r>
          </a:p>
          <a:p>
            <a:pPr lvl="0"/>
            <a:r>
              <a:rPr lang="en-GB" b="1" dirty="0"/>
              <a:t>Non</a:t>
            </a:r>
            <a:r>
              <a:rPr lang="en-GB" dirty="0"/>
              <a:t>-</a:t>
            </a:r>
            <a:r>
              <a:rPr lang="en-GB" b="1" dirty="0"/>
              <a:t>redundancy</a:t>
            </a:r>
            <a:r>
              <a:rPr lang="en-GB" dirty="0"/>
              <a:t>. Eliminates or decreases duplication of data in the same container. No two data items in a database should represent the same real-world entity.</a:t>
            </a:r>
          </a:p>
          <a:p>
            <a:pPr lvl="0"/>
            <a:r>
              <a:rPr lang="en-GB" b="1" dirty="0"/>
              <a:t>Data independence</a:t>
            </a:r>
            <a:r>
              <a:rPr lang="en-GB" dirty="0"/>
              <a:t>. Both the data and the user program can be altered independently of each other.</a:t>
            </a:r>
          </a:p>
          <a:p>
            <a:endParaRPr lang="en-GB" dirty="0"/>
          </a:p>
        </p:txBody>
      </p:sp>
    </p:spTree>
    <p:extLst>
      <p:ext uri="{BB962C8B-B14F-4D97-AF65-F5344CB8AC3E}">
        <p14:creationId xmlns:p14="http://schemas.microsoft.com/office/powerpoint/2010/main" val="801837518"/>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DISADVANTAGES OF DATABASE MANAGEMENT </a:t>
            </a:r>
            <a:r>
              <a:rPr lang="en-GB" b="1" dirty="0" smtClean="0"/>
              <a:t>SYSTEMS</a:t>
            </a:r>
            <a:endParaRPr lang="en-GB" dirty="0"/>
          </a:p>
        </p:txBody>
      </p:sp>
      <p:sp>
        <p:nvSpPr>
          <p:cNvPr id="3" name="Content Placeholder 2"/>
          <p:cNvSpPr>
            <a:spLocks noGrp="1"/>
          </p:cNvSpPr>
          <p:nvPr>
            <p:ph idx="1"/>
          </p:nvPr>
        </p:nvSpPr>
        <p:spPr/>
        <p:txBody>
          <a:bodyPr>
            <a:normAutofit lnSpcReduction="10000"/>
          </a:bodyPr>
          <a:lstStyle/>
          <a:p>
            <a:pPr lvl="0"/>
            <a:r>
              <a:rPr lang="en-GB" b="1" dirty="0" smtClean="0"/>
              <a:t>Complexity</a:t>
            </a:r>
            <a:r>
              <a:rPr lang="en-GB" dirty="0"/>
              <a:t>. The systems are complex, costly, and take much time to develop, e.g. they include sophisticated software programs that may require special hardware.</a:t>
            </a:r>
          </a:p>
          <a:p>
            <a:pPr lvl="0"/>
            <a:r>
              <a:rPr lang="en-GB" b="1" dirty="0"/>
              <a:t>Need for substantial conversion effort</a:t>
            </a:r>
            <a:r>
              <a:rPr lang="en-GB" dirty="0"/>
              <a:t>. Changing from a traditional file oriented system to a computerised database system can involve large-scale reorganisation of data and programs. This can create user </a:t>
            </a:r>
            <a:r>
              <a:rPr lang="en-GB" dirty="0" smtClean="0"/>
              <a:t>resistance</a:t>
            </a:r>
            <a:endParaRPr lang="en-GB" dirty="0"/>
          </a:p>
        </p:txBody>
      </p:sp>
    </p:spTree>
    <p:extLst>
      <p:ext uri="{BB962C8B-B14F-4D97-AF65-F5344CB8AC3E}">
        <p14:creationId xmlns:p14="http://schemas.microsoft.com/office/powerpoint/2010/main" val="2116575996"/>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98490"/>
            <a:ext cx="10515600" cy="5378473"/>
          </a:xfrm>
        </p:spPr>
        <p:txBody>
          <a:bodyPr>
            <a:normAutofit/>
          </a:bodyPr>
          <a:lstStyle/>
          <a:p>
            <a:pPr lvl="0"/>
            <a:r>
              <a:rPr lang="en-GB" b="1" dirty="0"/>
              <a:t>Organisation security</a:t>
            </a:r>
            <a:r>
              <a:rPr lang="en-GB" dirty="0"/>
              <a:t> may be compromised since a database is used by many people, departments or personnel who may cause havoc by leaking out vital secrets</a:t>
            </a:r>
          </a:p>
          <a:p>
            <a:pPr lvl="0"/>
            <a:r>
              <a:rPr lang="en-GB" dirty="0"/>
              <a:t>They are difficult to thoroughly test and audit error</a:t>
            </a:r>
          </a:p>
          <a:p>
            <a:pPr lvl="0"/>
            <a:r>
              <a:rPr lang="en-GB" b="1" dirty="0"/>
              <a:t>Initial expense</a:t>
            </a:r>
            <a:r>
              <a:rPr lang="en-GB" dirty="0"/>
              <a:t>. Because of their complexity and efficiency, they include sophisticated database systems which can be expensive to setup</a:t>
            </a:r>
          </a:p>
          <a:p>
            <a:endParaRPr lang="en-GB" dirty="0"/>
          </a:p>
        </p:txBody>
      </p:sp>
    </p:spTree>
    <p:extLst>
      <p:ext uri="{BB962C8B-B14F-4D97-AF65-F5344CB8AC3E}">
        <p14:creationId xmlns:p14="http://schemas.microsoft.com/office/powerpoint/2010/main" val="1931780119"/>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52282"/>
            <a:ext cx="10515600" cy="4824681"/>
          </a:xfrm>
        </p:spPr>
        <p:txBody>
          <a:bodyPr/>
          <a:lstStyle/>
          <a:p>
            <a:pPr lvl="0"/>
            <a:r>
              <a:rPr lang="en-GB" b="1" dirty="0"/>
              <a:t>Requires special skills to handle</a:t>
            </a:r>
            <a:r>
              <a:rPr lang="en-GB" dirty="0"/>
              <a:t>. Being complex and enormous, databases require skilled personnel to develop, establish and maintain</a:t>
            </a:r>
          </a:p>
          <a:p>
            <a:pPr lvl="0"/>
            <a:r>
              <a:rPr lang="en-GB" b="1" dirty="0"/>
              <a:t>Vulnerability</a:t>
            </a:r>
            <a:r>
              <a:rPr lang="en-GB" dirty="0"/>
              <a:t>. Data in the database may be exposed to software and hardware failures, sabotage, theft, destruction, virus attacks, etc.</a:t>
            </a:r>
          </a:p>
          <a:p>
            <a:pPr lvl="0"/>
            <a:r>
              <a:rPr lang="en-GB" b="1" dirty="0"/>
              <a:t>Routine back-up</a:t>
            </a:r>
            <a:r>
              <a:rPr lang="en-GB" dirty="0"/>
              <a:t>. Requires back-up systems, which are inconveniencing, complex, tedious and expensive</a:t>
            </a:r>
          </a:p>
          <a:p>
            <a:endParaRPr lang="en-GB" dirty="0"/>
          </a:p>
        </p:txBody>
      </p:sp>
    </p:spTree>
    <p:extLst>
      <p:ext uri="{BB962C8B-B14F-4D97-AF65-F5344CB8AC3E}">
        <p14:creationId xmlns:p14="http://schemas.microsoft.com/office/powerpoint/2010/main" val="42535987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lvl="0"/>
            <a:r>
              <a:rPr lang="en-GB" b="1" dirty="0" smtClean="0"/>
              <a:t>The clipboard </a:t>
            </a:r>
            <a:r>
              <a:rPr lang="en-GB" dirty="0" smtClean="0"/>
              <a:t>is an area of memory in which you can store copied or cut text, graphics or any other items temporarily before being pasted into other locations</a:t>
            </a:r>
            <a:r>
              <a:rPr lang="en-GB" b="1" dirty="0" smtClean="0"/>
              <a:t>.</a:t>
            </a:r>
            <a:endParaRPr lang="en-GB" dirty="0" smtClean="0"/>
          </a:p>
          <a:p>
            <a:pPr lvl="0"/>
            <a:r>
              <a:rPr lang="en-GB" dirty="0" smtClean="0"/>
              <a:t>The </a:t>
            </a:r>
            <a:r>
              <a:rPr lang="en-GB" b="1" dirty="0" smtClean="0"/>
              <a:t>paste special</a:t>
            </a:r>
            <a:r>
              <a:rPr lang="en-GB" dirty="0" smtClean="0"/>
              <a:t> feature helps to avoid pasting text with all its formatting. The paste special feature provides more control over what to paste.</a:t>
            </a:r>
          </a:p>
          <a:p>
            <a:pPr lvl="0"/>
            <a:r>
              <a:rPr lang="en-GB" b="1" dirty="0" smtClean="0"/>
              <a:t>Header- </a:t>
            </a:r>
            <a:r>
              <a:rPr lang="en-GB" dirty="0" smtClean="0"/>
              <a:t>The header refers to text that appears in the top margin of all pages in a document.</a:t>
            </a:r>
          </a:p>
          <a:p>
            <a:pPr lvl="0"/>
            <a:r>
              <a:rPr lang="en-GB" b="1" dirty="0" smtClean="0"/>
              <a:t>Footer - </a:t>
            </a:r>
            <a:r>
              <a:rPr lang="en-GB" dirty="0" smtClean="0"/>
              <a:t>The footer refers to text that appears in the bottom margin of all pages in a document.</a:t>
            </a:r>
          </a:p>
          <a:p>
            <a:endParaRPr lang="en-GB" dirty="0" smtClean="0"/>
          </a:p>
          <a:p>
            <a:endParaRPr lang="en-GB" dirty="0"/>
          </a:p>
        </p:txBody>
      </p:sp>
    </p:spTree>
    <p:extLst>
      <p:ext uri="{BB962C8B-B14F-4D97-AF65-F5344CB8AC3E}">
        <p14:creationId xmlns:p14="http://schemas.microsoft.com/office/powerpoint/2010/main" val="273033439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DISADVANTAGES OF PAPER/MANUAL/FILE-BASED/FLAT </a:t>
            </a:r>
            <a:r>
              <a:rPr lang="en-GB" b="1" dirty="0" smtClean="0"/>
              <a:t>DATABASES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Before </a:t>
            </a:r>
            <a:r>
              <a:rPr lang="en-GB" dirty="0"/>
              <a:t>computerised databases management systems and even now data may be kept and managed manually on paper files and filing cabinets. This system has the following drawbacks or deficiencies</a:t>
            </a:r>
          </a:p>
          <a:p>
            <a:pPr lvl="0"/>
            <a:r>
              <a:rPr lang="en-GB" dirty="0"/>
              <a:t>Data redundancy. Data are often repeated in more than one file.</a:t>
            </a:r>
          </a:p>
          <a:p>
            <a:pPr lvl="0"/>
            <a:r>
              <a:rPr lang="en-GB" dirty="0"/>
              <a:t>Updating difficulties. Keeping all files up-to-date can be problematic</a:t>
            </a:r>
          </a:p>
          <a:p>
            <a:pPr lvl="0"/>
            <a:r>
              <a:rPr lang="en-GB" dirty="0"/>
              <a:t>Data dispersion. Scattered data are difficult for programs and people to share</a:t>
            </a:r>
          </a:p>
          <a:p>
            <a:endParaRPr lang="en-GB" dirty="0"/>
          </a:p>
        </p:txBody>
      </p:sp>
    </p:spTree>
    <p:extLst>
      <p:ext uri="{BB962C8B-B14F-4D97-AF65-F5344CB8AC3E}">
        <p14:creationId xmlns:p14="http://schemas.microsoft.com/office/powerpoint/2010/main" val="402530906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53037"/>
            <a:ext cx="10515600" cy="5223926"/>
          </a:xfrm>
        </p:spPr>
        <p:txBody>
          <a:bodyPr/>
          <a:lstStyle/>
          <a:p>
            <a:pPr lvl="0"/>
            <a:r>
              <a:rPr lang="en-GB" dirty="0"/>
              <a:t>Under-utilisation of data. Dispersed data cannot usually be used to full advantage </a:t>
            </a:r>
          </a:p>
          <a:p>
            <a:pPr lvl="0"/>
            <a:r>
              <a:rPr lang="en-GB" dirty="0"/>
              <a:t>Not durable. Data on manual papers does not last for long</a:t>
            </a:r>
          </a:p>
          <a:p>
            <a:pPr lvl="0"/>
            <a:r>
              <a:rPr lang="en-GB" dirty="0"/>
              <a:t>Exposed to risks. Data can be easily lost due to fire, rot, termites, rats, etc.</a:t>
            </a:r>
          </a:p>
          <a:p>
            <a:pPr lvl="0"/>
            <a:r>
              <a:rPr lang="en-GB" dirty="0"/>
              <a:t>Data dependence. Programs may be dependent on the data formats and file organisation.</a:t>
            </a:r>
          </a:p>
          <a:p>
            <a:endParaRPr lang="en-GB" dirty="0"/>
          </a:p>
        </p:txBody>
      </p:sp>
    </p:spTree>
    <p:extLst>
      <p:ext uri="{BB962C8B-B14F-4D97-AF65-F5344CB8AC3E}">
        <p14:creationId xmlns:p14="http://schemas.microsoft.com/office/powerpoint/2010/main" val="299918860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DATABASE </a:t>
            </a:r>
            <a:r>
              <a:rPr lang="en-GB" b="1" dirty="0" smtClean="0"/>
              <a:t>OBJECTS</a:t>
            </a:r>
            <a:endParaRPr lang="en-GB" dirty="0"/>
          </a:p>
        </p:txBody>
      </p:sp>
      <p:sp>
        <p:nvSpPr>
          <p:cNvPr id="3" name="Content Placeholder 2"/>
          <p:cNvSpPr>
            <a:spLocks noGrp="1"/>
          </p:cNvSpPr>
          <p:nvPr>
            <p:ph idx="1"/>
          </p:nvPr>
        </p:nvSpPr>
        <p:spPr/>
        <p:txBody>
          <a:bodyPr>
            <a:normAutofit fontScale="92500" lnSpcReduction="20000"/>
          </a:bodyPr>
          <a:lstStyle/>
          <a:p>
            <a:pPr lvl="0"/>
            <a:r>
              <a:rPr lang="en-GB" b="1" dirty="0" smtClean="0"/>
              <a:t>Table</a:t>
            </a:r>
            <a:r>
              <a:rPr lang="en-GB" dirty="0"/>
              <a:t>. Is a collection of data arranged and stored in rows and columns. It is the basic/primary object where all other objects derive data from.</a:t>
            </a:r>
          </a:p>
          <a:p>
            <a:pPr lvl="0"/>
            <a:r>
              <a:rPr lang="en-GB" b="1" dirty="0"/>
              <a:t>Query</a:t>
            </a:r>
            <a:r>
              <a:rPr lang="en-GB" dirty="0"/>
              <a:t>. Is used to ask questions on table data and find qualifying answers.</a:t>
            </a:r>
          </a:p>
          <a:p>
            <a:pPr lvl="0"/>
            <a:r>
              <a:rPr lang="en-GB" b="1" dirty="0"/>
              <a:t>Form</a:t>
            </a:r>
            <a:r>
              <a:rPr lang="en-GB" dirty="0"/>
              <a:t>. Is a tool for displaying data from data tables easily and for entering &amp; editing data in the data tables.</a:t>
            </a:r>
          </a:p>
          <a:p>
            <a:pPr lvl="0"/>
            <a:r>
              <a:rPr lang="en-GB" b="1" dirty="0"/>
              <a:t>Report</a:t>
            </a:r>
            <a:r>
              <a:rPr lang="en-GB" dirty="0"/>
              <a:t>. Is a summarised and good-looking display of data from tables and queries. It is for output only.</a:t>
            </a:r>
          </a:p>
          <a:p>
            <a:endParaRPr lang="en-GB" dirty="0"/>
          </a:p>
        </p:txBody>
      </p:sp>
    </p:spTree>
    <p:extLst>
      <p:ext uri="{BB962C8B-B14F-4D97-AF65-F5344CB8AC3E}">
        <p14:creationId xmlns:p14="http://schemas.microsoft.com/office/powerpoint/2010/main" val="236953080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DEFINITION OF </a:t>
            </a:r>
            <a:r>
              <a:rPr lang="en-GB" b="1" dirty="0" smtClean="0"/>
              <a:t>TERMINOLOGIES</a:t>
            </a:r>
            <a:endParaRPr lang="en-GB" dirty="0"/>
          </a:p>
        </p:txBody>
      </p:sp>
      <p:sp>
        <p:nvSpPr>
          <p:cNvPr id="3" name="Content Placeholder 2"/>
          <p:cNvSpPr>
            <a:spLocks noGrp="1"/>
          </p:cNvSpPr>
          <p:nvPr>
            <p:ph idx="1"/>
          </p:nvPr>
        </p:nvSpPr>
        <p:spPr/>
        <p:txBody>
          <a:bodyPr>
            <a:normAutofit fontScale="92500" lnSpcReduction="10000"/>
          </a:bodyPr>
          <a:lstStyle/>
          <a:p>
            <a:pPr lvl="0"/>
            <a:r>
              <a:rPr lang="en-GB" b="1" dirty="0" smtClean="0"/>
              <a:t>File</a:t>
            </a:r>
            <a:r>
              <a:rPr lang="en-GB" dirty="0"/>
              <a:t>. Refers to the entire collection of data in the database.</a:t>
            </a:r>
          </a:p>
          <a:p>
            <a:pPr lvl="0"/>
            <a:r>
              <a:rPr lang="en-GB" b="1" dirty="0"/>
              <a:t>Field</a:t>
            </a:r>
            <a:r>
              <a:rPr lang="en-GB" dirty="0"/>
              <a:t>. This is the entire column that contains similar data items</a:t>
            </a:r>
          </a:p>
          <a:p>
            <a:pPr lvl="0"/>
            <a:r>
              <a:rPr lang="en-GB" b="1" dirty="0"/>
              <a:t>Field name</a:t>
            </a:r>
            <a:r>
              <a:rPr lang="en-GB" dirty="0"/>
              <a:t>. This is the name/title of a particular field</a:t>
            </a:r>
          </a:p>
          <a:p>
            <a:pPr lvl="0"/>
            <a:r>
              <a:rPr lang="en-GB" b="1" dirty="0"/>
              <a:t>Field type</a:t>
            </a:r>
            <a:r>
              <a:rPr lang="en-GB" dirty="0"/>
              <a:t>. This refers to how particular data items are stored in a table</a:t>
            </a:r>
          </a:p>
          <a:p>
            <a:pPr lvl="0"/>
            <a:r>
              <a:rPr lang="en-GB" b="1" dirty="0"/>
              <a:t>Field properties</a:t>
            </a:r>
            <a:r>
              <a:rPr lang="en-GB" dirty="0"/>
              <a:t>. This refers to specific characteristics of particular </a:t>
            </a:r>
            <a:r>
              <a:rPr lang="en-GB" dirty="0" smtClean="0"/>
              <a:t>fields</a:t>
            </a:r>
            <a:endParaRPr lang="en-GB" dirty="0"/>
          </a:p>
        </p:txBody>
      </p:sp>
    </p:spTree>
    <p:extLst>
      <p:ext uri="{BB962C8B-B14F-4D97-AF65-F5344CB8AC3E}">
        <p14:creationId xmlns:p14="http://schemas.microsoft.com/office/powerpoint/2010/main" val="2423782044"/>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pPr lvl="0"/>
            <a:r>
              <a:rPr lang="en-GB" b="1" dirty="0"/>
              <a:t>Record</a:t>
            </a:r>
            <a:r>
              <a:rPr lang="en-GB" dirty="0"/>
              <a:t>. This refers to particulars within a file, or a set of entire data items in a row</a:t>
            </a:r>
          </a:p>
          <a:p>
            <a:pPr lvl="0"/>
            <a:r>
              <a:rPr lang="en-GB" b="1" dirty="0"/>
              <a:t>Macro</a:t>
            </a:r>
            <a:r>
              <a:rPr lang="en-GB" dirty="0"/>
              <a:t>. This is an automated procedure of action in a computer</a:t>
            </a:r>
          </a:p>
          <a:p>
            <a:pPr lvl="0"/>
            <a:r>
              <a:rPr lang="en-GB" b="1" dirty="0"/>
              <a:t>Attribute</a:t>
            </a:r>
            <a:r>
              <a:rPr lang="en-GB" dirty="0"/>
              <a:t>. This refers to a group of fields or columns in a table</a:t>
            </a:r>
          </a:p>
          <a:p>
            <a:pPr lvl="0"/>
            <a:r>
              <a:rPr lang="en-GB" b="1" dirty="0"/>
              <a:t>Primary key</a:t>
            </a:r>
            <a:r>
              <a:rPr lang="en-GB" dirty="0"/>
              <a:t>. This is a unique record identifier in the table. It is used to ensure that there are no duplicate fields in the table. It is also used to create relationships among tables.</a:t>
            </a:r>
          </a:p>
          <a:p>
            <a:pPr lvl="0"/>
            <a:r>
              <a:rPr lang="en-GB" dirty="0"/>
              <a:t>A </a:t>
            </a:r>
            <a:r>
              <a:rPr lang="en-GB" b="1" i="1" dirty="0"/>
              <a:t>foreign key</a:t>
            </a:r>
            <a:r>
              <a:rPr lang="en-GB" dirty="0"/>
              <a:t>, is a copy of the primary key in another table</a:t>
            </a:r>
          </a:p>
          <a:p>
            <a:endParaRPr lang="en-GB" dirty="0"/>
          </a:p>
        </p:txBody>
      </p:sp>
    </p:spTree>
    <p:extLst>
      <p:ext uri="{BB962C8B-B14F-4D97-AF65-F5344CB8AC3E}">
        <p14:creationId xmlns:p14="http://schemas.microsoft.com/office/powerpoint/2010/main" val="135537748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50006"/>
            <a:ext cx="10515600" cy="5306095"/>
          </a:xfrm>
        </p:spPr>
        <p:txBody>
          <a:bodyPr>
            <a:normAutofit fontScale="77500" lnSpcReduction="20000"/>
          </a:bodyPr>
          <a:lstStyle/>
          <a:p>
            <a:pPr lvl="0"/>
            <a:r>
              <a:rPr lang="en-GB" b="1" dirty="0"/>
              <a:t>A view</a:t>
            </a:r>
            <a:r>
              <a:rPr lang="en-GB" dirty="0"/>
              <a:t>. Is a virtual table that does not necessarily exist in its own right but may be dynamically derived from one or more base tables</a:t>
            </a:r>
          </a:p>
          <a:p>
            <a:pPr lvl="0"/>
            <a:r>
              <a:rPr lang="en-GB" b="1" dirty="0"/>
              <a:t>Relationships</a:t>
            </a:r>
            <a:r>
              <a:rPr lang="en-GB" dirty="0"/>
              <a:t>. This refers to how two or more entities/tables share information in the database structure. That is, how data in one table are related to data in another table. Relationships are of three types; one-to-one (1:1), one-to-many (</a:t>
            </a:r>
            <a:r>
              <a:rPr lang="en-GB" dirty="0" err="1"/>
              <a:t>1:M</a:t>
            </a:r>
            <a:r>
              <a:rPr lang="en-GB" dirty="0"/>
              <a:t>) and many-to-many (</a:t>
            </a:r>
            <a:r>
              <a:rPr lang="en-GB" dirty="0" err="1"/>
              <a:t>M:M</a:t>
            </a:r>
            <a:r>
              <a:rPr lang="en-GB" dirty="0"/>
              <a:t>)</a:t>
            </a:r>
          </a:p>
          <a:p>
            <a:pPr lvl="0"/>
            <a:r>
              <a:rPr lang="en-GB" b="1" dirty="0"/>
              <a:t>Datasheet view</a:t>
            </a:r>
            <a:r>
              <a:rPr lang="en-GB" dirty="0"/>
              <a:t>. This is a table view which allows you to update, edit, format and delete information from the table.</a:t>
            </a:r>
          </a:p>
          <a:p>
            <a:pPr lvl="0"/>
            <a:r>
              <a:rPr lang="en-GB" b="1" i="1" dirty="0"/>
              <a:t>Design view</a:t>
            </a:r>
            <a:r>
              <a:rPr lang="en-GB" dirty="0"/>
              <a:t> is a table view which provides tools for creating fields in a table, i.e. specify field names, data types, field properties and descriptions (a view for creating the table)</a:t>
            </a:r>
          </a:p>
          <a:p>
            <a:pPr marL="0" indent="0">
              <a:buNone/>
            </a:pPr>
            <a:endParaRPr lang="en-GB" dirty="0"/>
          </a:p>
        </p:txBody>
      </p:sp>
    </p:spTree>
    <p:extLst>
      <p:ext uri="{BB962C8B-B14F-4D97-AF65-F5344CB8AC3E}">
        <p14:creationId xmlns:p14="http://schemas.microsoft.com/office/powerpoint/2010/main" val="1303233611"/>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CHARACTERISTICS OF DATABASE </a:t>
            </a:r>
            <a:r>
              <a:rPr lang="en-GB" b="1" dirty="0" smtClean="0"/>
              <a:t>APPLICATIONS</a:t>
            </a:r>
            <a:endParaRPr lang="en-GB" dirty="0"/>
          </a:p>
        </p:txBody>
      </p:sp>
      <p:sp>
        <p:nvSpPr>
          <p:cNvPr id="3" name="Content Placeholder 2"/>
          <p:cNvSpPr>
            <a:spLocks noGrp="1"/>
          </p:cNvSpPr>
          <p:nvPr>
            <p:ph idx="1"/>
          </p:nvPr>
        </p:nvSpPr>
        <p:spPr/>
        <p:txBody>
          <a:bodyPr>
            <a:normAutofit fontScale="92500" lnSpcReduction="10000"/>
          </a:bodyPr>
          <a:lstStyle/>
          <a:p>
            <a:pPr lvl="0"/>
            <a:r>
              <a:rPr lang="en-GB" dirty="0" smtClean="0"/>
              <a:t>Data </a:t>
            </a:r>
            <a:r>
              <a:rPr lang="en-GB" dirty="0"/>
              <a:t>is organised in rows and columns</a:t>
            </a:r>
          </a:p>
          <a:p>
            <a:pPr lvl="0"/>
            <a:r>
              <a:rPr lang="en-GB" dirty="0"/>
              <a:t>Each column has a distinct name and represents an attribute of table entities</a:t>
            </a:r>
          </a:p>
          <a:p>
            <a:pPr lvl="0"/>
            <a:r>
              <a:rPr lang="en-GB" dirty="0"/>
              <a:t>All values in a column must conform to the same data format or data type.</a:t>
            </a:r>
          </a:p>
          <a:p>
            <a:pPr lvl="0"/>
            <a:r>
              <a:rPr lang="en-GB" dirty="0"/>
              <a:t>Each row represents a single entity occurrence (entity instance)</a:t>
            </a:r>
          </a:p>
          <a:p>
            <a:pPr lvl="0"/>
            <a:r>
              <a:rPr lang="en-GB" dirty="0"/>
              <a:t>It contains tools known as database objects such as; forms, queries and reports</a:t>
            </a:r>
          </a:p>
          <a:p>
            <a:endParaRPr lang="en-GB" dirty="0"/>
          </a:p>
        </p:txBody>
      </p:sp>
    </p:spTree>
    <p:extLst>
      <p:ext uri="{BB962C8B-B14F-4D97-AF65-F5344CB8AC3E}">
        <p14:creationId xmlns:p14="http://schemas.microsoft.com/office/powerpoint/2010/main" val="170012389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COMPONENTS OF A DATABASE MANAGEMENT </a:t>
            </a:r>
            <a:r>
              <a:rPr lang="en-GB" b="1" dirty="0" smtClean="0"/>
              <a:t>SYSTEM</a:t>
            </a:r>
            <a:endParaRPr lang="en-GB" dirty="0"/>
          </a:p>
        </p:txBody>
      </p:sp>
      <p:sp>
        <p:nvSpPr>
          <p:cNvPr id="3" name="Content Placeholder 2"/>
          <p:cNvSpPr>
            <a:spLocks noGrp="1"/>
          </p:cNvSpPr>
          <p:nvPr>
            <p:ph idx="1"/>
          </p:nvPr>
        </p:nvSpPr>
        <p:spPr/>
        <p:txBody>
          <a:bodyPr>
            <a:normAutofit fontScale="77500" lnSpcReduction="20000"/>
          </a:bodyPr>
          <a:lstStyle/>
          <a:p>
            <a:pPr lvl="0"/>
            <a:r>
              <a:rPr lang="en-GB" b="1" dirty="0" smtClean="0"/>
              <a:t>Data </a:t>
            </a:r>
            <a:r>
              <a:rPr lang="en-GB" b="1" dirty="0"/>
              <a:t>dictionary</a:t>
            </a:r>
            <a:r>
              <a:rPr lang="en-GB" dirty="0"/>
              <a:t>. This is an automated or manual tool used to store and organise the data in the database and defines each data field that will be contained in the database file including characteristics of each item</a:t>
            </a:r>
          </a:p>
          <a:p>
            <a:pPr lvl="0"/>
            <a:r>
              <a:rPr lang="en-GB" b="1" dirty="0"/>
              <a:t>Data definition language (</a:t>
            </a:r>
            <a:r>
              <a:rPr lang="en-GB" b="1" dirty="0" err="1"/>
              <a:t>DDL</a:t>
            </a:r>
            <a:r>
              <a:rPr lang="en-GB" b="1" dirty="0"/>
              <a:t>)</a:t>
            </a:r>
            <a:r>
              <a:rPr lang="en-GB" dirty="0"/>
              <a:t>. It helps one to create and maintain the data dictionary and define the structure of files in a database. It defines each term as it appears in a database, e.g. delete, create, browse, zap, index, sort, etc.</a:t>
            </a:r>
          </a:p>
          <a:p>
            <a:pPr lvl="0"/>
            <a:r>
              <a:rPr lang="en-GB" b="1" dirty="0"/>
              <a:t>Data manipulation language</a:t>
            </a:r>
            <a:r>
              <a:rPr lang="en-GB" dirty="0"/>
              <a:t>. This is used to manipulate data in the database. That is, it helps one to; add, change, select, and delete data in the database and mine it for valuable information</a:t>
            </a:r>
          </a:p>
        </p:txBody>
      </p:sp>
    </p:spTree>
    <p:extLst>
      <p:ext uri="{BB962C8B-B14F-4D97-AF65-F5344CB8AC3E}">
        <p14:creationId xmlns:p14="http://schemas.microsoft.com/office/powerpoint/2010/main" val="343620665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DATA TYPES, FIELD PROPERTIES, VALIDATION CHECKS AND </a:t>
            </a:r>
            <a:r>
              <a:rPr lang="en-GB" b="1" dirty="0" smtClean="0"/>
              <a:t>ERRORS</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DATA </a:t>
            </a:r>
            <a:r>
              <a:rPr lang="en-GB" dirty="0"/>
              <a:t>TYPES</a:t>
            </a:r>
          </a:p>
          <a:p>
            <a:r>
              <a:rPr lang="en-GB" dirty="0"/>
              <a:t>Data type specifies and determines the kind/category of values or information entered in the field containers. There are various data types applied in Microsoft Access and these include;</a:t>
            </a:r>
          </a:p>
          <a:p>
            <a:pPr lvl="0"/>
            <a:r>
              <a:rPr lang="en-GB" b="1" dirty="0"/>
              <a:t>Text</a:t>
            </a:r>
            <a:r>
              <a:rPr lang="en-GB" dirty="0"/>
              <a:t>. Are alphabetic letters or numbers that cannot be calculated. Examples of such fields are; names, addresses, subject names, course names, telephone numbers, etc. it can contain up to 255 characters.</a:t>
            </a:r>
          </a:p>
          <a:p>
            <a:pPr lvl="0"/>
            <a:r>
              <a:rPr lang="en-GB" b="1" dirty="0"/>
              <a:t>Number</a:t>
            </a:r>
            <a:r>
              <a:rPr lang="en-GB" dirty="0"/>
              <a:t>. Refers to numerical data you can calculate but not relating to money, e.g. age, height, weight, course duration, score, number of items in stock. It can be whole number or fraction</a:t>
            </a:r>
            <a:r>
              <a:rPr lang="en-GB" dirty="0" smtClean="0"/>
              <a:t>.</a:t>
            </a:r>
            <a:endParaRPr lang="en-GB" dirty="0"/>
          </a:p>
        </p:txBody>
      </p:sp>
    </p:spTree>
    <p:extLst>
      <p:ext uri="{BB962C8B-B14F-4D97-AF65-F5344CB8AC3E}">
        <p14:creationId xmlns:p14="http://schemas.microsoft.com/office/powerpoint/2010/main" val="476142471"/>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0654"/>
            <a:ext cx="10515600" cy="5686309"/>
          </a:xfrm>
        </p:spPr>
        <p:txBody>
          <a:bodyPr>
            <a:normAutofit lnSpcReduction="10000"/>
          </a:bodyPr>
          <a:lstStyle/>
          <a:p>
            <a:pPr lvl="0"/>
            <a:r>
              <a:rPr lang="en-GB" sz="3600" b="1" dirty="0"/>
              <a:t>Currency</a:t>
            </a:r>
            <a:r>
              <a:rPr lang="en-GB" sz="3600" dirty="0"/>
              <a:t>. Are numerical monetary values that can be calculated and may have a currency symbol or not such as £56000.05, 59000.89, $5362, €4563, etc. It is suitable for field like; salary, gross pay, net pay, PAYE, school fees, amount paid, etc.</a:t>
            </a:r>
          </a:p>
          <a:p>
            <a:endParaRPr lang="en-GB" sz="3600" dirty="0"/>
          </a:p>
          <a:p>
            <a:pPr lvl="0"/>
            <a:r>
              <a:rPr lang="en-GB" sz="3600" b="1" dirty="0"/>
              <a:t>Memo</a:t>
            </a:r>
            <a:r>
              <a:rPr lang="en-GB" sz="3600" dirty="0"/>
              <a:t>. It is for lengthy descriptive text and numbers usually several sentences or paragraphs. It can contain a maximum of 32,000 characters. It is suitable for fields like; remarks, comments, particulars, descriptions.</a:t>
            </a:r>
          </a:p>
          <a:p>
            <a:endParaRPr lang="en-GB" dirty="0"/>
          </a:p>
        </p:txBody>
      </p:sp>
    </p:spTree>
    <p:extLst>
      <p:ext uri="{BB962C8B-B14F-4D97-AF65-F5344CB8AC3E}">
        <p14:creationId xmlns:p14="http://schemas.microsoft.com/office/powerpoint/2010/main" val="22075037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pPr lvl="0"/>
            <a:r>
              <a:rPr lang="en-GB" b="1" dirty="0"/>
              <a:t>Ruler - Y</a:t>
            </a:r>
            <a:r>
              <a:rPr lang="en-GB" dirty="0"/>
              <a:t>ou can use the ruler to set the indent, margin and tab markers. Avoid using the space bar to align text!</a:t>
            </a:r>
          </a:p>
          <a:p>
            <a:pPr lvl="0"/>
            <a:r>
              <a:rPr lang="en-GB" b="1" dirty="0"/>
              <a:t>Tabs Stops</a:t>
            </a:r>
            <a:r>
              <a:rPr lang="en-GB" dirty="0"/>
              <a:t>– tab stops are places where text can be made to line up.  You can set a tab stop by clicking on the ruler bar at the desired position.</a:t>
            </a:r>
          </a:p>
          <a:p>
            <a:pPr lvl="0"/>
            <a:r>
              <a:rPr lang="en-GB" b="1" dirty="0"/>
              <a:t>Hard</a:t>
            </a:r>
            <a:r>
              <a:rPr lang="en-US" b="1" dirty="0"/>
              <a:t> Copy</a:t>
            </a:r>
            <a:r>
              <a:rPr lang="en-US" dirty="0"/>
              <a:t>– A copy of a document printed out on physical paper.</a:t>
            </a:r>
            <a:endParaRPr lang="en-GB" dirty="0"/>
          </a:p>
          <a:p>
            <a:pPr lvl="0"/>
            <a:r>
              <a:rPr lang="en-US" b="1" dirty="0"/>
              <a:t>Soft Copy</a:t>
            </a:r>
            <a:r>
              <a:rPr lang="en-US" dirty="0"/>
              <a:t>– A copy of a document that is stored on a disk or other computer storage device.</a:t>
            </a:r>
            <a:endParaRPr lang="en-GB" dirty="0"/>
          </a:p>
          <a:p>
            <a:endParaRPr lang="en-GB" dirty="0"/>
          </a:p>
        </p:txBody>
      </p:sp>
    </p:spTree>
    <p:extLst>
      <p:ext uri="{BB962C8B-B14F-4D97-AF65-F5344CB8AC3E}">
        <p14:creationId xmlns:p14="http://schemas.microsoft.com/office/powerpoint/2010/main" val="1302727634"/>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7629"/>
            <a:ext cx="10515600" cy="5909334"/>
          </a:xfrm>
        </p:spPr>
        <p:txBody>
          <a:bodyPr/>
          <a:lstStyle/>
          <a:p>
            <a:pPr lvl="0"/>
            <a:r>
              <a:rPr lang="en-GB" sz="3200" b="1" dirty="0"/>
              <a:t>Date/Time</a:t>
            </a:r>
            <a:r>
              <a:rPr lang="en-GB" sz="3200" dirty="0"/>
              <a:t>. For months, date and time values that are in the form; </a:t>
            </a:r>
            <a:r>
              <a:rPr lang="en-GB" sz="3200" b="1" dirty="0" err="1"/>
              <a:t>dd</a:t>
            </a:r>
            <a:r>
              <a:rPr lang="en-GB" sz="3200" b="1" dirty="0"/>
              <a:t>/mm/</a:t>
            </a:r>
            <a:r>
              <a:rPr lang="en-GB" sz="3200" b="1" dirty="0" err="1"/>
              <a:t>yy</a:t>
            </a:r>
            <a:r>
              <a:rPr lang="en-GB" sz="3200" dirty="0"/>
              <a:t> or </a:t>
            </a:r>
            <a:r>
              <a:rPr lang="en-GB" sz="3200" b="1" dirty="0" err="1"/>
              <a:t>dd</a:t>
            </a:r>
            <a:r>
              <a:rPr lang="en-GB" sz="3200" b="1" dirty="0"/>
              <a:t>-mm-</a:t>
            </a:r>
            <a:r>
              <a:rPr lang="en-GB" sz="3200" b="1" dirty="0" err="1"/>
              <a:t>yy</a:t>
            </a:r>
            <a:r>
              <a:rPr lang="en-GB" sz="3200" dirty="0"/>
              <a:t>, i.e. date/month/year for dates and </a:t>
            </a:r>
            <a:r>
              <a:rPr lang="en-GB" sz="3200" b="1" dirty="0" err="1"/>
              <a:t>Hr:Min:sec</a:t>
            </a:r>
            <a:r>
              <a:rPr lang="en-GB" sz="3200" dirty="0"/>
              <a:t>, i.e. </a:t>
            </a:r>
            <a:r>
              <a:rPr lang="en-GB" sz="3200" dirty="0" err="1"/>
              <a:t>Hour:Minutes:Seconds</a:t>
            </a:r>
            <a:r>
              <a:rPr lang="en-GB" sz="3200" dirty="0"/>
              <a:t> for time values. It is suitable for fields like; date of birth, date of joining, on/off set date/time, date/time of departure/arrival, etc.</a:t>
            </a:r>
          </a:p>
          <a:p>
            <a:pPr lvl="0"/>
            <a:r>
              <a:rPr lang="en-GB" sz="3200" b="1" dirty="0"/>
              <a:t>AutoNumber</a:t>
            </a:r>
            <a:r>
              <a:rPr lang="en-GB" sz="3200" dirty="0"/>
              <a:t>. A number that automatically increments for each record you enter. It stores sequential numbers entered automatically by Microsoft Access starting with one. They are unique and can make a good primary key. It is suitable for fields like; registration number, ID number, membership number, </a:t>
            </a:r>
            <a:r>
              <a:rPr lang="en-GB" sz="3200" dirty="0" err="1"/>
              <a:t>etc</a:t>
            </a:r>
            <a:endParaRPr lang="en-GB" sz="3200" dirty="0"/>
          </a:p>
          <a:p>
            <a:endParaRPr lang="en-GB" dirty="0"/>
          </a:p>
        </p:txBody>
      </p:sp>
    </p:spTree>
    <p:extLst>
      <p:ext uri="{BB962C8B-B14F-4D97-AF65-F5344CB8AC3E}">
        <p14:creationId xmlns:p14="http://schemas.microsoft.com/office/powerpoint/2010/main" val="77309750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9863"/>
            <a:ext cx="10515600" cy="5597100"/>
          </a:xfrm>
        </p:spPr>
        <p:txBody>
          <a:bodyPr/>
          <a:lstStyle/>
          <a:p>
            <a:pPr lvl="0"/>
            <a:r>
              <a:rPr lang="en-GB" sz="3600" b="1" dirty="0"/>
              <a:t>Yes/No</a:t>
            </a:r>
            <a:r>
              <a:rPr lang="en-GB" sz="3600" dirty="0"/>
              <a:t>. Here you can enter and store only one value or answer out of the available two options but not both. It is suitable for fields like; true/false, on/off, smoker/non-smoker, Ugandan/Non-Ugandan, in/out, etc.</a:t>
            </a:r>
          </a:p>
          <a:p>
            <a:pPr lvl="0"/>
            <a:r>
              <a:rPr lang="en-GB" sz="3600" b="1" dirty="0"/>
              <a:t>Object linking and embedding (OLE object)</a:t>
            </a:r>
            <a:r>
              <a:rPr lang="en-GB" sz="3600" dirty="0"/>
              <a:t>. For object data and other binary information such as; sounds, symbols, graphics/pictures such as; signatures, thumbprints, company logos, one’s photo, etc.</a:t>
            </a:r>
          </a:p>
          <a:p>
            <a:endParaRPr lang="en-GB" dirty="0"/>
          </a:p>
        </p:txBody>
      </p:sp>
    </p:spTree>
    <p:extLst>
      <p:ext uri="{BB962C8B-B14F-4D97-AF65-F5344CB8AC3E}">
        <p14:creationId xmlns:p14="http://schemas.microsoft.com/office/powerpoint/2010/main" val="2649023403"/>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69072"/>
            <a:ext cx="10515600" cy="5642517"/>
          </a:xfrm>
        </p:spPr>
        <p:txBody>
          <a:bodyPr>
            <a:noAutofit/>
          </a:bodyPr>
          <a:lstStyle/>
          <a:p>
            <a:pPr lvl="0"/>
            <a:r>
              <a:rPr lang="en-GB" sz="3600" b="1" dirty="0"/>
              <a:t>Hyperlink</a:t>
            </a:r>
            <a:r>
              <a:rPr lang="en-GB" sz="3600" dirty="0"/>
              <a:t>. Stores data in form of hyperlinks, which are the blue-coloured hotspots or connections that can be clicked to open other pages or documents, e.g. e-mail address, website, bookmarks, etc.</a:t>
            </a:r>
          </a:p>
          <a:p>
            <a:pPr lvl="0"/>
            <a:r>
              <a:rPr lang="en-GB" sz="3600" b="1" dirty="0"/>
              <a:t>Lookup wizard</a:t>
            </a:r>
            <a:r>
              <a:rPr lang="en-GB" sz="3600" dirty="0"/>
              <a:t>. Refers to a list of items in form of a list-box from which you can choose the desired item during data entry, especially if that data exists in another table or form. It is suitable for repetitive data such as marital status; single, married, separated, divorced, widowed, </a:t>
            </a:r>
            <a:r>
              <a:rPr lang="en-GB" sz="3600" dirty="0" err="1"/>
              <a:t>etc</a:t>
            </a:r>
            <a:r>
              <a:rPr lang="en-GB" sz="3600" dirty="0"/>
              <a:t> </a:t>
            </a:r>
          </a:p>
        </p:txBody>
      </p:sp>
    </p:spTree>
    <p:extLst>
      <p:ext uri="{BB962C8B-B14F-4D97-AF65-F5344CB8AC3E}">
        <p14:creationId xmlns:p14="http://schemas.microsoft.com/office/powerpoint/2010/main" val="2521604795"/>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9141"/>
            <a:ext cx="10515600" cy="5797821"/>
          </a:xfrm>
        </p:spPr>
        <p:txBody>
          <a:bodyPr/>
          <a:lstStyle/>
          <a:p>
            <a:pPr lvl="0"/>
            <a:r>
              <a:rPr lang="en-GB" sz="3600" b="1" dirty="0"/>
              <a:t>Calculated data type. </a:t>
            </a:r>
            <a:r>
              <a:rPr lang="en-GB" sz="3600" dirty="0"/>
              <a:t>This new data type lets you create a field that is based on a calculation of other fields in the same table. For example, you might create a Line Total field that contains the product of a Quantity field and a Unit Price field. Then, if you update the Quantity or Unit Price field, the Line Total is updated automatically</a:t>
            </a:r>
          </a:p>
          <a:p>
            <a:pPr lvl="0"/>
            <a:r>
              <a:rPr lang="en-GB" sz="3600" b="1" dirty="0"/>
              <a:t>Attachment</a:t>
            </a:r>
            <a:r>
              <a:rPr lang="en-GB" sz="3600" dirty="0"/>
              <a:t>. This is the preferred data type for storing digital images and any type of binary file, like; Pictures, Images, Office files</a:t>
            </a:r>
          </a:p>
          <a:p>
            <a:endParaRPr lang="en-GB" dirty="0"/>
          </a:p>
        </p:txBody>
      </p:sp>
    </p:spTree>
    <p:extLst>
      <p:ext uri="{BB962C8B-B14F-4D97-AF65-F5344CB8AC3E}">
        <p14:creationId xmlns:p14="http://schemas.microsoft.com/office/powerpoint/2010/main" val="346804794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FIELD </a:t>
            </a:r>
            <a:r>
              <a:rPr lang="en-GB" b="1" dirty="0" smtClean="0"/>
              <a:t>PROPERTIES</a:t>
            </a:r>
            <a:endParaRPr lang="en-GB" dirty="0"/>
          </a:p>
        </p:txBody>
      </p:sp>
      <p:sp>
        <p:nvSpPr>
          <p:cNvPr id="3" name="Content Placeholder 2"/>
          <p:cNvSpPr>
            <a:spLocks noGrp="1"/>
          </p:cNvSpPr>
          <p:nvPr>
            <p:ph idx="1"/>
          </p:nvPr>
        </p:nvSpPr>
        <p:spPr/>
        <p:txBody>
          <a:bodyPr>
            <a:noAutofit/>
          </a:bodyPr>
          <a:lstStyle/>
          <a:p>
            <a:r>
              <a:rPr lang="en-GB" sz="3600" b="1" dirty="0"/>
              <a:t>FIELD PROPERTIES</a:t>
            </a:r>
            <a:endParaRPr lang="en-GB" sz="3600" dirty="0"/>
          </a:p>
          <a:p>
            <a:r>
              <a:rPr lang="en-GB" sz="3600" dirty="0"/>
              <a:t>These are traits or characteristics defining data entered in particular fields. Common properties include</a:t>
            </a:r>
          </a:p>
          <a:p>
            <a:pPr lvl="0"/>
            <a:r>
              <a:rPr lang="en-GB" sz="3600" b="1" dirty="0"/>
              <a:t>Field size</a:t>
            </a:r>
            <a:r>
              <a:rPr lang="en-GB" sz="3600" dirty="0"/>
              <a:t>. This specifies the maximum length of a field. That is, the maximum number of characters to be stored in the field. e.g. if you specify field size as 5, only 5 or less characters will be allowed in the column</a:t>
            </a:r>
            <a:r>
              <a:rPr lang="en-GB" sz="3600" dirty="0" smtClean="0"/>
              <a:t>.</a:t>
            </a:r>
            <a:endParaRPr lang="en-GB" sz="3600" dirty="0"/>
          </a:p>
        </p:txBody>
      </p:sp>
    </p:spTree>
    <p:extLst>
      <p:ext uri="{BB962C8B-B14F-4D97-AF65-F5344CB8AC3E}">
        <p14:creationId xmlns:p14="http://schemas.microsoft.com/office/powerpoint/2010/main" val="904051341"/>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56839"/>
            <a:ext cx="10515600" cy="5820124"/>
          </a:xfrm>
        </p:spPr>
        <p:txBody>
          <a:bodyPr>
            <a:normAutofit/>
          </a:bodyPr>
          <a:lstStyle/>
          <a:p>
            <a:pPr lvl="0"/>
            <a:r>
              <a:rPr lang="en-GB" sz="3600" b="1" dirty="0"/>
              <a:t>Format</a:t>
            </a:r>
            <a:r>
              <a:rPr lang="en-GB" sz="3600" dirty="0"/>
              <a:t>. Specifies the way that the field appears by default when displayed or printed.</a:t>
            </a:r>
          </a:p>
          <a:p>
            <a:pPr lvl="0"/>
            <a:r>
              <a:rPr lang="en-GB" sz="3600" b="1" dirty="0"/>
              <a:t>Decimal Places</a:t>
            </a:r>
            <a:r>
              <a:rPr lang="en-GB" sz="3600" dirty="0"/>
              <a:t>. It is used to specify the number of decimal places to use when displaying numbers</a:t>
            </a:r>
          </a:p>
          <a:p>
            <a:pPr lvl="0"/>
            <a:r>
              <a:rPr lang="en-GB" sz="3600" b="1" dirty="0"/>
              <a:t>Input Mask</a:t>
            </a:r>
            <a:r>
              <a:rPr lang="en-GB" sz="3600" dirty="0"/>
              <a:t>. Specifies the pattern or format for data to be entered in that field, e.g. (--/--/--) for date.</a:t>
            </a:r>
          </a:p>
          <a:p>
            <a:endParaRPr lang="en-GB" dirty="0"/>
          </a:p>
        </p:txBody>
      </p:sp>
    </p:spTree>
    <p:extLst>
      <p:ext uri="{BB962C8B-B14F-4D97-AF65-F5344CB8AC3E}">
        <p14:creationId xmlns:p14="http://schemas.microsoft.com/office/powerpoint/2010/main" val="2086402841"/>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37127"/>
            <a:ext cx="10515600" cy="5339836"/>
          </a:xfrm>
        </p:spPr>
        <p:txBody>
          <a:bodyPr>
            <a:normAutofit/>
          </a:bodyPr>
          <a:lstStyle/>
          <a:p>
            <a:pPr lvl="0"/>
            <a:r>
              <a:rPr lang="en-GB" sz="3600" b="1" dirty="0"/>
              <a:t>Caption</a:t>
            </a:r>
            <a:r>
              <a:rPr lang="en-GB" sz="3600" dirty="0"/>
              <a:t>. Used to set the text displayed by default in labels for forms, reports, and queries.</a:t>
            </a:r>
          </a:p>
          <a:p>
            <a:pPr lvl="0"/>
            <a:r>
              <a:rPr lang="en-GB" sz="3600" b="1" dirty="0"/>
              <a:t>Default Value</a:t>
            </a:r>
            <a:r>
              <a:rPr lang="en-GB" sz="3600" dirty="0"/>
              <a:t>. A value that appears in the field automatically even before you enter there anything</a:t>
            </a:r>
            <a:r>
              <a:rPr lang="en-GB" sz="3600" dirty="0" smtClean="0"/>
              <a:t>.</a:t>
            </a:r>
          </a:p>
          <a:p>
            <a:r>
              <a:rPr lang="en-GB" sz="3600" b="1" dirty="0"/>
              <a:t>Validation Rule</a:t>
            </a:r>
            <a:r>
              <a:rPr lang="en-GB" sz="3600" dirty="0"/>
              <a:t>. An expression that must be true whenever you add or change the value in a given field. e.g. &gt;=10 for age, “married” or “single” for marital status, etc.</a:t>
            </a:r>
          </a:p>
          <a:p>
            <a:pPr lvl="0"/>
            <a:endParaRPr lang="en-GB" sz="3600" dirty="0"/>
          </a:p>
          <a:p>
            <a:endParaRPr lang="en-GB" dirty="0"/>
          </a:p>
          <a:p>
            <a:endParaRPr lang="en-GB" dirty="0"/>
          </a:p>
        </p:txBody>
      </p:sp>
    </p:spTree>
    <p:extLst>
      <p:ext uri="{BB962C8B-B14F-4D97-AF65-F5344CB8AC3E}">
        <p14:creationId xmlns:p14="http://schemas.microsoft.com/office/powerpoint/2010/main" val="1692540361"/>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69073"/>
            <a:ext cx="10515600" cy="5507890"/>
          </a:xfrm>
        </p:spPr>
        <p:txBody>
          <a:bodyPr/>
          <a:lstStyle/>
          <a:p>
            <a:pPr lvl="0"/>
            <a:r>
              <a:rPr lang="en-GB" sz="3600" b="1" dirty="0"/>
              <a:t>Validation Text</a:t>
            </a:r>
            <a:r>
              <a:rPr lang="en-GB" sz="3600" dirty="0"/>
              <a:t>. A message displayed when a value violates the expression in the </a:t>
            </a:r>
            <a:r>
              <a:rPr lang="en-GB" sz="3600" i="1" dirty="0"/>
              <a:t>Validation Rule</a:t>
            </a:r>
            <a:r>
              <a:rPr lang="en-GB" sz="3600" dirty="0"/>
              <a:t> property. e.g. “please, marital status is either single or married”</a:t>
            </a:r>
          </a:p>
          <a:p>
            <a:pPr lvl="0"/>
            <a:r>
              <a:rPr lang="en-GB" sz="3600" b="1" dirty="0"/>
              <a:t>Required</a:t>
            </a:r>
            <a:r>
              <a:rPr lang="en-GB" sz="3600" dirty="0"/>
              <a:t>. Specifies whether or not an entry must be entered in that field. That is, if </a:t>
            </a:r>
            <a:r>
              <a:rPr lang="en-GB" sz="3600" b="1" dirty="0"/>
              <a:t>yes</a:t>
            </a:r>
            <a:r>
              <a:rPr lang="en-GB" sz="3600" dirty="0"/>
              <a:t>, you must type an entry, but if </a:t>
            </a:r>
            <a:r>
              <a:rPr lang="en-GB" sz="3600" b="1" dirty="0"/>
              <a:t>no</a:t>
            </a:r>
            <a:r>
              <a:rPr lang="en-GB" sz="3600" dirty="0"/>
              <a:t>, you may proceed without entering anything.</a:t>
            </a:r>
          </a:p>
          <a:p>
            <a:endParaRPr lang="en-GB" dirty="0"/>
          </a:p>
        </p:txBody>
      </p:sp>
    </p:spTree>
    <p:extLst>
      <p:ext uri="{BB962C8B-B14F-4D97-AF65-F5344CB8AC3E}">
        <p14:creationId xmlns:p14="http://schemas.microsoft.com/office/powerpoint/2010/main" val="427253093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79863"/>
            <a:ext cx="10515600" cy="5597100"/>
          </a:xfrm>
        </p:spPr>
        <p:txBody>
          <a:bodyPr/>
          <a:lstStyle/>
          <a:p>
            <a:pPr lvl="0"/>
            <a:r>
              <a:rPr lang="en-GB" sz="3600" b="1" dirty="0"/>
              <a:t>Allow Zero Length</a:t>
            </a:r>
            <a:r>
              <a:rPr lang="en-GB" sz="3600" dirty="0"/>
              <a:t>. A provision for a field to be left blank in case of unavailable data to be entered later even if the setting for </a:t>
            </a:r>
            <a:r>
              <a:rPr lang="en-GB" sz="3600" i="1" dirty="0"/>
              <a:t>required</a:t>
            </a:r>
            <a:r>
              <a:rPr lang="en-GB" sz="3600" dirty="0"/>
              <a:t> is </a:t>
            </a:r>
            <a:r>
              <a:rPr lang="en-GB" sz="3600" i="1" dirty="0"/>
              <a:t>yes</a:t>
            </a:r>
            <a:r>
              <a:rPr lang="en-GB" sz="3600" dirty="0"/>
              <a:t>. Nulls indicate that data may exist but it is unknown. To enter a null, leave the </a:t>
            </a:r>
            <a:r>
              <a:rPr lang="en-GB" sz="3600" i="1" dirty="0"/>
              <a:t>required</a:t>
            </a:r>
            <a:r>
              <a:rPr lang="en-GB" sz="3600" dirty="0"/>
              <a:t> property as no and leave the field blank, e.g. a company without a fax number</a:t>
            </a:r>
          </a:p>
          <a:p>
            <a:pPr lvl="0"/>
            <a:r>
              <a:rPr lang="en-GB" sz="3600" b="1" dirty="0"/>
              <a:t>Indexed</a:t>
            </a:r>
            <a:r>
              <a:rPr lang="en-GB" sz="3600" dirty="0"/>
              <a:t>. It specifies whether or not duplicates in the field should be allowed in order to speed up the data search, sort, filter, etc.</a:t>
            </a:r>
          </a:p>
          <a:p>
            <a:endParaRPr lang="en-GB" dirty="0"/>
          </a:p>
        </p:txBody>
      </p:sp>
    </p:spTree>
    <p:extLst>
      <p:ext uri="{BB962C8B-B14F-4D97-AF65-F5344CB8AC3E}">
        <p14:creationId xmlns:p14="http://schemas.microsoft.com/office/powerpoint/2010/main" val="1742705337"/>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91376"/>
            <a:ext cx="10515600" cy="5485587"/>
          </a:xfrm>
        </p:spPr>
        <p:txBody>
          <a:bodyPr/>
          <a:lstStyle/>
          <a:p>
            <a:pPr lvl="0"/>
            <a:r>
              <a:rPr lang="en-GB" sz="3600" b="1" dirty="0"/>
              <a:t>Text Align</a:t>
            </a:r>
            <a:r>
              <a:rPr lang="en-GB" sz="3600" dirty="0"/>
              <a:t>. Specifies the default alignment of text within a control.</a:t>
            </a:r>
          </a:p>
          <a:p>
            <a:pPr lvl="0"/>
            <a:r>
              <a:rPr lang="en-GB" sz="3600" b="1" dirty="0"/>
              <a:t>New Values</a:t>
            </a:r>
            <a:r>
              <a:rPr lang="en-GB" sz="3600" dirty="0"/>
              <a:t>. Specifies whether an AutoNumber field is incremented or assigned a random value when a new record is added</a:t>
            </a:r>
          </a:p>
          <a:p>
            <a:pPr lvl="0"/>
            <a:r>
              <a:rPr lang="en-GB" sz="3600" b="1" dirty="0"/>
              <a:t>Unicode Compression</a:t>
            </a:r>
            <a:r>
              <a:rPr lang="en-GB" sz="3600" dirty="0"/>
              <a:t>. Compresses text stored in this field when a small amount of text is stored (&lt; 4,096 characters).</a:t>
            </a:r>
          </a:p>
          <a:p>
            <a:endParaRPr lang="en-GB" dirty="0"/>
          </a:p>
        </p:txBody>
      </p:sp>
    </p:spTree>
    <p:extLst>
      <p:ext uri="{BB962C8B-B14F-4D97-AF65-F5344CB8AC3E}">
        <p14:creationId xmlns:p14="http://schemas.microsoft.com/office/powerpoint/2010/main" val="21350979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964</TotalTime>
  <Words>9068</Words>
  <Application>Microsoft Office PowerPoint</Application>
  <PresentationFormat>Widescreen</PresentationFormat>
  <Paragraphs>555</Paragraphs>
  <Slides>124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124</vt:i4>
      </vt:variant>
    </vt:vector>
  </HeadingPairs>
  <TitlesOfParts>
    <vt:vector size="129" baseType="lpstr">
      <vt:lpstr>Arial</vt:lpstr>
      <vt:lpstr>Arial Black</vt:lpstr>
      <vt:lpstr>Calibri</vt:lpstr>
      <vt:lpstr>Times New Roman</vt:lpstr>
      <vt:lpstr>Office Theme</vt:lpstr>
      <vt:lpstr>WORD PROCESSING </vt:lpstr>
      <vt:lpstr>PowerPoint Presentation</vt:lpstr>
      <vt:lpstr>PowerPoint Presentation</vt:lpstr>
      <vt:lpstr>TYPES OF WORD PROCESSORS</vt:lpstr>
      <vt:lpstr>BASIC TERMINOLOGY</vt:lpstr>
      <vt:lpstr>PowerPoint Presentation</vt:lpstr>
      <vt:lpstr>PowerPoint Presentation</vt:lpstr>
      <vt:lpstr>PowerPoint Presentation</vt:lpstr>
      <vt:lpstr>PowerPoint Presentation</vt:lpstr>
      <vt:lpstr>PowerPoint Presentation</vt:lpstr>
      <vt:lpstr>OTHER DEFINITIONS OF TERMINOLOGIES</vt:lpstr>
      <vt:lpstr>PowerPoint Presentation</vt:lpstr>
      <vt:lpstr>PowerPoint Presentation</vt:lpstr>
      <vt:lpstr>PowerPoint Presentation</vt:lpstr>
      <vt:lpstr>PowerPoint Presentation</vt:lpstr>
      <vt:lpstr>PowerPoint Presentation</vt:lpstr>
      <vt:lpstr>COMMON FEATURES OF WORD PROCESSING APPLICATIONS</vt:lpstr>
      <vt:lpstr>PowerPoint Presentation</vt:lpstr>
      <vt:lpstr>PowerPoint Presentation</vt:lpstr>
      <vt:lpstr>PowerPoint Presentation</vt:lpstr>
      <vt:lpstr>COMMON PARTS OF A WORD PROCESSOR</vt:lpstr>
      <vt:lpstr>ADVANTAGES OF ELECTRONIC WORD PROCESSOR OVER TYPE WRITERS</vt:lpstr>
      <vt:lpstr>PowerPoint Presentation</vt:lpstr>
      <vt:lpstr>PowerPoint Presentation</vt:lpstr>
      <vt:lpstr>DISADVANTAGES OF USING ELECTRONIC WORD PROCESSORS</vt:lpstr>
      <vt:lpstr>PowerPoint Presentation</vt:lpstr>
      <vt:lpstr>COMMONLY USED WORD PROCESSING KEYBOARD SHORTCUTS</vt:lpstr>
      <vt:lpstr>PowerPoint Presentation</vt:lpstr>
      <vt:lpstr>SPREADSHEETS</vt:lpstr>
      <vt:lpstr>TYPES OF SPREADSHEETS</vt:lpstr>
      <vt:lpstr>PowerPoint Presentation</vt:lpstr>
      <vt:lpstr>Advantages of Manual Spreadsheets</vt:lpstr>
      <vt:lpstr>Disadvantages of Manual Spreadsheets</vt:lpstr>
      <vt:lpstr>PowerPoint Presentation</vt:lpstr>
      <vt:lpstr>Advantages of Electronic Spreadsheets</vt:lpstr>
      <vt:lpstr>PowerPoint Presentation</vt:lpstr>
      <vt:lpstr>Disadvantages of Electronic Spreadsheets</vt:lpstr>
      <vt:lpstr>FEATURES OF ELECTRONIC SPREADSHEET SOFTWARE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Uses/Applications of Spreadsheets</vt:lpstr>
      <vt:lpstr>PowerPoint Presentation</vt:lpstr>
      <vt:lpstr>OPERATOR </vt:lpstr>
      <vt:lpstr>PowerPoint Presentation</vt:lpstr>
      <vt:lpstr>PowerPoint Presentation</vt:lpstr>
      <vt:lpstr>Comparison Operators</vt:lpstr>
      <vt:lpstr>PowerPoint Presentation</vt:lpstr>
      <vt:lpstr>CELL REFERENCES</vt:lpstr>
      <vt:lpstr>PowerPoint Presentation</vt:lpstr>
      <vt:lpstr>FORMULAS</vt:lpstr>
      <vt:lpstr>LOGICAL FUNCTIONS </vt:lpstr>
      <vt:lpstr>ERROR ALERTS</vt:lpstr>
      <vt:lpstr>PowerPoint Presentation</vt:lpstr>
      <vt:lpstr>PowerPoint Presentation</vt:lpstr>
      <vt:lpstr>PRESENTATION SOFTWARE</vt:lpstr>
      <vt:lpstr>Applications of Presentation Software</vt:lpstr>
      <vt:lpstr>Principles of a Good Presentation</vt:lpstr>
      <vt:lpstr>PowerPoint Presentation</vt:lpstr>
      <vt:lpstr>Advantages of Presentation Software</vt:lpstr>
      <vt:lpstr>FEATURES OF ELECTRONIC PRESENTATION SOFTWARE</vt:lpstr>
      <vt:lpstr>PowerPoint Presentation</vt:lpstr>
      <vt:lpstr>PowerPoint Presentation</vt:lpstr>
      <vt:lpstr>PowerPoint Presentation</vt:lpstr>
      <vt:lpstr>PowerPoint Presentation</vt:lpstr>
      <vt:lpstr>PowerPoint Views</vt:lpstr>
      <vt:lpstr>DATABASES</vt:lpstr>
      <vt:lpstr>TYPES OF DATABASES</vt:lpstr>
      <vt:lpstr>FUNCTIONS OF A DATABASE MANAGEMENT SYSTEM</vt:lpstr>
      <vt:lpstr>PowerPoint Presentation</vt:lpstr>
      <vt:lpstr>ADVANTAGES OF DATABASE MANAGEMENT SYSTEMS</vt:lpstr>
      <vt:lpstr>PowerPoint Presentation</vt:lpstr>
      <vt:lpstr>DISADVANTAGES OF DATABASE MANAGEMENT SYSTEMS</vt:lpstr>
      <vt:lpstr>PowerPoint Presentation</vt:lpstr>
      <vt:lpstr>PowerPoint Presentation</vt:lpstr>
      <vt:lpstr>DISADVANTAGES OF PAPER/MANUAL/FILE-BASED/FLAT DATABASES</vt:lpstr>
      <vt:lpstr>PowerPoint Presentation</vt:lpstr>
      <vt:lpstr>DATABASE OBJECTS</vt:lpstr>
      <vt:lpstr>DEFINITION OF TERMINOLOGIES</vt:lpstr>
      <vt:lpstr>PowerPoint Presentation</vt:lpstr>
      <vt:lpstr>PowerPoint Presentation</vt:lpstr>
      <vt:lpstr>CHARACTERISTICS OF DATABASE APPLICATIONS</vt:lpstr>
      <vt:lpstr>COMPONENTS OF A DATABASE MANAGEMENT SYSTEM</vt:lpstr>
      <vt:lpstr>DATA TYPES, FIELD PROPERTIES, VALIDATION CHECKS AND ERRORS</vt:lpstr>
      <vt:lpstr>PowerPoint Presentation</vt:lpstr>
      <vt:lpstr>PowerPoint Presentation</vt:lpstr>
      <vt:lpstr>PowerPoint Presentation</vt:lpstr>
      <vt:lpstr>PowerPoint Presentation</vt:lpstr>
      <vt:lpstr>PowerPoint Presentation</vt:lpstr>
      <vt:lpstr>FIELD PROPERTIES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DATA VALIDATION</vt:lpstr>
      <vt:lpstr>ERRORS</vt:lpstr>
      <vt:lpstr>WEB DESIGN</vt:lpstr>
      <vt:lpstr>IMPORTANT TERMS</vt:lpstr>
      <vt:lpstr>PowerPoint Presentation</vt:lpstr>
      <vt:lpstr>PowerPoint Presentation</vt:lpstr>
      <vt:lpstr>PowerPoint Presentation</vt:lpstr>
      <vt:lpstr>PowerPoint Presentation</vt:lpstr>
      <vt:lpstr>PowerPoint Presentation</vt:lpstr>
      <vt:lpstr>PowerPoint Presentation</vt:lpstr>
      <vt:lpstr>CHARACTERISTICS OF A GOOD WEB SITE</vt:lpstr>
      <vt:lpstr>PowerPoint Presentation</vt:lpstr>
      <vt:lpstr>USES OF A WEB PAGE OR WEB SITE</vt:lpstr>
      <vt:lpstr>PowerPoint Presentation</vt:lpstr>
      <vt:lpstr>RELEVANCE OF SCHOOL WEBSITES</vt:lpstr>
      <vt:lpstr>PowerPoint Presentation</vt:lpstr>
      <vt:lpstr>PowerPoint Presentation</vt:lpstr>
      <vt:lpstr>DESIGNING A WEB PAGE</vt:lpstr>
      <vt:lpstr>PowerPoint Presentation</vt:lpstr>
      <vt:lpstr>STRUCTURE OF WEBPAGE DOCUMENT</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PROCESSING</dc:title>
  <dc:creator>Nabisunsa</dc:creator>
  <cp:lastModifiedBy>Abdu Kiganda</cp:lastModifiedBy>
  <cp:revision>38</cp:revision>
  <dcterms:created xsi:type="dcterms:W3CDTF">2018-09-26T11:41:23Z</dcterms:created>
  <dcterms:modified xsi:type="dcterms:W3CDTF">2020-02-05T20:25:56Z</dcterms:modified>
</cp:coreProperties>
</file>